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0" r:id="rId2"/>
    <p:sldMasterId id="2147483827" r:id="rId3"/>
    <p:sldMasterId id="2147483840" r:id="rId4"/>
    <p:sldMasterId id="2147483854" r:id="rId5"/>
    <p:sldMasterId id="2147483867" r:id="rId6"/>
  </p:sldMasterIdLst>
  <p:notesMasterIdLst>
    <p:notesMasterId r:id="rId71"/>
  </p:notesMasterIdLst>
  <p:sldIdLst>
    <p:sldId id="256" r:id="rId7"/>
    <p:sldId id="294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4" r:id="rId21"/>
    <p:sldId id="335" r:id="rId22"/>
    <p:sldId id="337" r:id="rId23"/>
    <p:sldId id="338" r:id="rId24"/>
    <p:sldId id="341" r:id="rId25"/>
    <p:sldId id="343" r:id="rId26"/>
    <p:sldId id="316" r:id="rId27"/>
    <p:sldId id="317" r:id="rId28"/>
    <p:sldId id="318" r:id="rId29"/>
    <p:sldId id="345" r:id="rId30"/>
    <p:sldId id="346" r:id="rId31"/>
    <p:sldId id="333" r:id="rId32"/>
    <p:sldId id="344" r:id="rId33"/>
    <p:sldId id="319" r:id="rId34"/>
    <p:sldId id="348" r:id="rId35"/>
    <p:sldId id="386" r:id="rId36"/>
    <p:sldId id="387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88" r:id="rId66"/>
    <p:sldId id="377" r:id="rId67"/>
    <p:sldId id="378" r:id="rId68"/>
    <p:sldId id="379" r:id="rId69"/>
    <p:sldId id="380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B458797-D74D-4B88-8A04-8AB15F07294D}">
          <p14:sldIdLst>
            <p14:sldId id="256"/>
            <p14:sldId id="29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  <p14:sldId id="337"/>
            <p14:sldId id="338"/>
            <p14:sldId id="341"/>
            <p14:sldId id="343"/>
            <p14:sldId id="316"/>
            <p14:sldId id="317"/>
            <p14:sldId id="318"/>
            <p14:sldId id="345"/>
            <p14:sldId id="346"/>
            <p14:sldId id="333"/>
            <p14:sldId id="344"/>
            <p14:sldId id="319"/>
          </p14:sldIdLst>
        </p14:section>
        <p14:section name="loss" id="{F8C29F57-9827-4ADE-9A18-0754D7F09179}">
          <p14:sldIdLst>
            <p14:sldId id="348"/>
            <p14:sldId id="386"/>
            <p14:sldId id="38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8"/>
            <p14:sldId id="377"/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70A00"/>
    <a:srgbClr val="FE6100"/>
    <a:srgbClr val="8BFE62"/>
    <a:srgbClr val="FFCD00"/>
    <a:srgbClr val="E30000"/>
    <a:srgbClr val="FEF6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1067" autoAdjust="0"/>
  </p:normalViewPr>
  <p:slideViewPr>
    <p:cSldViewPr snapToGrid="0">
      <p:cViewPr varScale="1">
        <p:scale>
          <a:sx n="76" d="100"/>
          <a:sy n="76" d="100"/>
        </p:scale>
        <p:origin x="87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 node  </a:t>
            </a:r>
            <a:r>
              <a:rPr lang="en-US" altLang="zh-TW" sz="1200" dirty="0" smtClean="0"/>
              <a:t>Perceptron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14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73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5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下圖我畫出用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的差異，這邊我假設實際值為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，預測值為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-10~10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，可以發現</a:t>
            </a:r>
            <a:r>
              <a:rPr lang="zh-TW" altLang="en-US" dirty="0" smtClean="0"/>
              <a:t>平方的</a:t>
            </a:r>
            <a:r>
              <a:rPr lang="en-US" altLang="zh-TW" dirty="0" smtClean="0"/>
              <a:t>loss</a:t>
            </a:r>
            <a:r>
              <a:rPr lang="zh-TW" altLang="en-US" dirty="0" smtClean="0"/>
              <a:t>很大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紅色軸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dirty="0" smtClean="0"/>
              <a:t>絕對值的</a:t>
            </a:r>
            <a:r>
              <a:rPr lang="en-US" altLang="zh-TW" dirty="0" smtClean="0"/>
              <a:t>loss</a:t>
            </a:r>
            <a:r>
              <a:rPr lang="zh-TW" altLang="en-US" dirty="0" smtClean="0"/>
              <a:t>相對小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藍色軸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，而且平方的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變化比較曲線，</a:t>
            </a:r>
            <a:r>
              <a:rPr lang="zh-TW" altLang="en-US" dirty="0" smtClean="0"/>
              <a:t>絕對值的</a:t>
            </a:r>
            <a:r>
              <a:rPr lang="en-US" altLang="zh-TW" dirty="0" smtClean="0"/>
              <a:t>loss</a:t>
            </a:r>
            <a:r>
              <a:rPr lang="zh-TW" altLang="en-US" dirty="0" smtClean="0"/>
              <a:t>比較線性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4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如果用</a:t>
            </a:r>
            <a:r>
              <a:rPr lang="en-US" altLang="zh-TW" dirty="0" smtClean="0"/>
              <a:t>MSE</a:t>
            </a:r>
            <a:r>
              <a:rPr lang="zh-TW" altLang="en-US" dirty="0" smtClean="0"/>
              <a:t>來推估模型時，因為模型在學習基本上目的就是要消除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最小化</a:t>
            </a:r>
            <a:r>
              <a:rPr lang="en-US" altLang="zh-TW" dirty="0" smtClean="0"/>
              <a:t>)residual</a:t>
            </a:r>
            <a:r>
              <a:rPr lang="zh-TW" altLang="en-US" dirty="0" smtClean="0"/>
              <a:t>，所以一定先拿</a:t>
            </a:r>
            <a:r>
              <a:rPr lang="en-US" altLang="zh-TW" dirty="0" smtClean="0"/>
              <a:t>residual</a:t>
            </a:r>
            <a:r>
              <a:rPr lang="zh-TW" altLang="en-US" dirty="0" smtClean="0"/>
              <a:t>最大的開刀，因此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的權重基本上會比其他的大，所以參數在更新</a:t>
            </a:r>
            <a:r>
              <a:rPr lang="en-US" altLang="zh-TW" dirty="0" smtClean="0"/>
              <a:t>(</a:t>
            </a:r>
            <a:r>
              <a:rPr lang="zh-TW" altLang="en-US" dirty="0" smtClean="0"/>
              <a:t>深度學習</a:t>
            </a:r>
            <a:r>
              <a:rPr lang="en-US" altLang="zh-TW" dirty="0" smtClean="0"/>
              <a:t>)</a:t>
            </a:r>
            <a:r>
              <a:rPr lang="zh-TW" altLang="en-US" dirty="0" smtClean="0"/>
              <a:t>會往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誤差的方向去更新，更容易造成模型</a:t>
            </a:r>
            <a:r>
              <a:rPr lang="en-US" altLang="zh-TW" dirty="0" smtClean="0"/>
              <a:t>performance</a:t>
            </a:r>
            <a:r>
              <a:rPr lang="zh-TW" altLang="en-US" dirty="0" smtClean="0"/>
              <a:t>變差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92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δ越大越接近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squared loss(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因為是平方值，所以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值遠大於其他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，δ越小越接近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 loss(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基本上δ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Huber loss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 loss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重疊在一起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483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07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781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56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359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0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320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7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1.0157272136052184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0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1.321928094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27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662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93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就是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交叉熵（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174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06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Because Perception is a basic conception in NN/DL, I must introduce this carefully.</a:t>
            </a:r>
          </a:p>
          <a:p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77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8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32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45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8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SELU: Self-Normalizing Neural Networks (https://arxiv.org/pdf/1706.02515.pdf)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99B43-B62F-408D-9889-0A15AB510E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30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9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990773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32689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4615096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2126482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3389619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747185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62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30612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2584264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3930445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52715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1441831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2704968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062534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35" name="文字版面配置區 2"/>
          <p:cNvSpPr>
            <a:spLocks noGrp="1"/>
          </p:cNvSpPr>
          <p:nvPr>
            <p:ph type="body" sz="quarter" idx="13" hasCustomPrompt="1"/>
          </p:nvPr>
        </p:nvSpPr>
        <p:spPr>
          <a:xfrm>
            <a:off x="5469160" y="5415130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72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4911" y="555410"/>
            <a:ext cx="697653" cy="697653"/>
          </a:xfrm>
          <a:prstGeom prst="rect">
            <a:avLst/>
          </a:prstGeom>
          <a:noFill/>
          <a:ln>
            <a:solidFill>
              <a:srgbClr val="C2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9928" y="555409"/>
            <a:ext cx="352650" cy="697653"/>
          </a:xfrm>
          <a:prstGeom prst="rect">
            <a:avLst/>
          </a:prstGeom>
          <a:noFill/>
          <a:ln>
            <a:solidFill>
              <a:srgbClr val="03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直線接點 18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806705" y="1410488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1" name="矩形 20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348266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06704" y="3286044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7" name="矩形 26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806704" y="42238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0" name="矩形 29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5161599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3366634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4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4279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5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8928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6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430530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524398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12585492" y="-1264172"/>
            <a:ext cx="1707002" cy="800511"/>
            <a:chOff x="8600299" y="2456436"/>
            <a:chExt cx="2644376" cy="1168700"/>
          </a:xfrm>
        </p:grpSpPr>
        <p:sp>
          <p:nvSpPr>
            <p:cNvPr id="38" name="矩形 37"/>
            <p:cNvSpPr/>
            <p:nvPr/>
          </p:nvSpPr>
          <p:spPr>
            <a:xfrm>
              <a:off x="8600299" y="2456436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867483" y="2456436"/>
              <a:ext cx="276324" cy="584350"/>
            </a:xfrm>
            <a:prstGeom prst="rect">
              <a:avLst/>
            </a:prstGeom>
            <a:solidFill>
              <a:srgbClr val="1F5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108979" y="2456436"/>
              <a:ext cx="276324" cy="584350"/>
            </a:xfrm>
            <a:prstGeom prst="rect">
              <a:avLst/>
            </a:prstGeom>
            <a:solidFill>
              <a:srgbClr val="226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376163" y="2456436"/>
              <a:ext cx="276324" cy="58435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652766" y="2456436"/>
              <a:ext cx="276324" cy="584350"/>
            </a:xfrm>
            <a:prstGeom prst="rect">
              <a:avLst/>
            </a:prstGeom>
            <a:solidFill>
              <a:srgbClr val="CE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915884" y="2456436"/>
              <a:ext cx="276324" cy="58435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183068" y="2456436"/>
              <a:ext cx="276324" cy="584350"/>
            </a:xfrm>
            <a:prstGeom prst="rect">
              <a:avLst/>
            </a:prstGeom>
            <a:solidFill>
              <a:srgbClr val="DB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424564" y="245643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91748" y="245643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968351" y="2456436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915884" y="3040786"/>
              <a:ext cx="276324" cy="584350"/>
            </a:xfrm>
            <a:prstGeom prst="rect">
              <a:avLst/>
            </a:prstGeom>
            <a:solidFill>
              <a:srgbClr val="FF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0183068" y="3040786"/>
              <a:ext cx="276324" cy="584350"/>
            </a:xfrm>
            <a:prstGeom prst="rect">
              <a:avLst/>
            </a:prstGeom>
            <a:solidFill>
              <a:srgbClr val="FFC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424564" y="304078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691748" y="304078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968351" y="3040786"/>
              <a:ext cx="276324" cy="584350"/>
            </a:xfrm>
            <a:prstGeom prst="rect">
              <a:avLst/>
            </a:prstGeom>
            <a:solidFill>
              <a:srgbClr val="5AA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600299" y="3032247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867483" y="3032247"/>
              <a:ext cx="276324" cy="584350"/>
            </a:xfrm>
            <a:prstGeom prst="rect">
              <a:avLst/>
            </a:prstGeom>
            <a:solidFill>
              <a:srgbClr val="719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108979" y="3032247"/>
              <a:ext cx="276324" cy="584350"/>
            </a:xfrm>
            <a:prstGeom prst="rect">
              <a:avLst/>
            </a:prstGeom>
            <a:solidFill>
              <a:srgbClr val="9EB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376163" y="3032247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652766" y="3032247"/>
              <a:ext cx="276324" cy="584350"/>
            </a:xfrm>
            <a:prstGeom prst="rect">
              <a:avLst/>
            </a:prstGeom>
            <a:solidFill>
              <a:srgbClr val="E5F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4" name="群組 63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5" name="群組 64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3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88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4806705" y="130126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19" name="矩形 1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0876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2873970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366032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806704" y="444668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9" name="矩形 3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806704" y="523303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44" name="矩形 4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95414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6704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8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37995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9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74123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50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52832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531541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14334163" y="1336262"/>
            <a:ext cx="514773" cy="584775"/>
            <a:chOff x="5379241" y="1837428"/>
            <a:chExt cx="514773" cy="584775"/>
          </a:xfrm>
          <a:solidFill>
            <a:srgbClr val="02303C"/>
          </a:solidFill>
        </p:grpSpPr>
        <p:sp>
          <p:nvSpPr>
            <p:cNvPr id="55" name="矩形 54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4334163" y="2614404"/>
            <a:ext cx="514773" cy="584775"/>
            <a:chOff x="5379241" y="2909840"/>
            <a:chExt cx="514773" cy="584775"/>
          </a:xfrm>
          <a:solidFill>
            <a:srgbClr val="005E67"/>
          </a:solidFill>
        </p:grpSpPr>
        <p:sp>
          <p:nvSpPr>
            <p:cNvPr id="58" name="矩形 57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1" name="群組 6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2" name="群組 6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9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8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接點 59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4806705" y="1321137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64" name="矩形 6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4806705" y="1972419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69" name="矩形 68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06704" y="2623701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74" name="矩形 73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806704" y="3274983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79" name="矩形 7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4806704" y="3926265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84" name="矩形 8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806704" y="4577547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89" name="矩形 8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4806704" y="522883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94" name="矩形 9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7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98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76240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99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12783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100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6315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101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41203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102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0616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103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471128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sp>
        <p:nvSpPr>
          <p:cNvPr id="104" name="文字版面配置區 2"/>
          <p:cNvSpPr>
            <a:spLocks noGrp="1"/>
          </p:cNvSpPr>
          <p:nvPr>
            <p:ph type="body" sz="quarter" idx="19" hasCustomPrompt="1"/>
          </p:nvPr>
        </p:nvSpPr>
        <p:spPr>
          <a:xfrm>
            <a:off x="5469156" y="536091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7</a:t>
            </a:r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51" name="群組 5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2" name="群組 5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2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16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19573" y="426482"/>
              <a:ext cx="11152855" cy="600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6" y="2358953"/>
            <a:ext cx="3109764" cy="2113306"/>
          </a:xfrm>
          <a:prstGeom prst="rect">
            <a:avLst/>
          </a:prstGeom>
        </p:spPr>
      </p:pic>
      <p:sp>
        <p:nvSpPr>
          <p:cNvPr id="7" name="文字版面配置區 12"/>
          <p:cNvSpPr>
            <a:spLocks noGrp="1"/>
          </p:cNvSpPr>
          <p:nvPr>
            <p:ph type="body" sz="quarter" idx="10" hasCustomPrompt="1"/>
          </p:nvPr>
        </p:nvSpPr>
        <p:spPr>
          <a:xfrm>
            <a:off x="4088880" y="2991516"/>
            <a:ext cx="7697848" cy="6186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Chapter </a:t>
            </a:r>
            <a:r>
              <a:rPr lang="en-US" altLang="zh-TW" dirty="0" err="1"/>
              <a:t>Toptic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38895" y="6175173"/>
            <a:ext cx="12404202" cy="787346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9400" y="3610139"/>
            <a:ext cx="61214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41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71"/>
          <p:cNvSpPr>
            <a:spLocks noGrp="1"/>
          </p:cNvSpPr>
          <p:nvPr>
            <p:ph type="body" sz="quarter" idx="10" hasCustomPrompt="1"/>
          </p:nvPr>
        </p:nvSpPr>
        <p:spPr>
          <a:xfrm>
            <a:off x="3808577" y="3241171"/>
            <a:ext cx="6597650" cy="537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ELAN Haptic Pad Solution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672790" y="2916821"/>
            <a:ext cx="1779503" cy="1186194"/>
            <a:chOff x="1906244" y="3165569"/>
            <a:chExt cx="1406335" cy="937445"/>
          </a:xfrm>
        </p:grpSpPr>
        <p:sp>
          <p:nvSpPr>
            <p:cNvPr id="7" name="图文框 1"/>
            <p:cNvSpPr>
              <a:spLocks noChangeAspect="1"/>
            </p:cNvSpPr>
            <p:nvPr/>
          </p:nvSpPr>
          <p:spPr>
            <a:xfrm rot="10800000" flipH="1" flipV="1">
              <a:off x="2468880" y="3165569"/>
              <a:ext cx="843699" cy="937445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solidFill>
              <a:srgbClr val="3E8494"/>
            </a:solidFill>
            <a:ln>
              <a:solidFill>
                <a:srgbClr val="3E849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98">
                <a:solidFill>
                  <a:srgbClr val="226597"/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4" y="3251942"/>
              <a:ext cx="1125270" cy="764701"/>
            </a:xfrm>
            <a:prstGeom prst="rect">
              <a:avLst/>
            </a:prstGeom>
          </p:spPr>
        </p:pic>
      </p:grpSp>
      <p:sp>
        <p:nvSpPr>
          <p:cNvPr id="19" name="文字版面配置區 18"/>
          <p:cNvSpPr>
            <a:spLocks noGrp="1"/>
          </p:cNvSpPr>
          <p:nvPr>
            <p:ph type="body" sz="quarter" idx="11" hasCustomPrompt="1"/>
          </p:nvPr>
        </p:nvSpPr>
        <p:spPr>
          <a:xfrm>
            <a:off x="3808577" y="3778666"/>
            <a:ext cx="4467061" cy="320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8" name="手繪多邊形 17"/>
          <p:cNvSpPr/>
          <p:nvPr/>
        </p:nvSpPr>
        <p:spPr>
          <a:xfrm>
            <a:off x="54577" y="0"/>
            <a:ext cx="1273417" cy="446395"/>
          </a:xfrm>
          <a:custGeom>
            <a:avLst/>
            <a:gdLst>
              <a:gd name="connsiteX0" fmla="*/ 1057517 w 1273417"/>
              <a:gd name="connsiteY0" fmla="*/ 0 h 446395"/>
              <a:gd name="connsiteX1" fmla="*/ 1273417 w 1273417"/>
              <a:gd name="connsiteY1" fmla="*/ 0 h 446395"/>
              <a:gd name="connsiteX2" fmla="*/ 215900 w 1273417"/>
              <a:gd name="connsiteY2" fmla="*/ 446395 h 446395"/>
              <a:gd name="connsiteX3" fmla="*/ 0 w 1273417"/>
              <a:gd name="connsiteY3" fmla="*/ 446395 h 44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417" h="446395">
                <a:moveTo>
                  <a:pt x="1057517" y="0"/>
                </a:moveTo>
                <a:lnTo>
                  <a:pt x="1273417" y="0"/>
                </a:lnTo>
                <a:lnTo>
                  <a:pt x="215900" y="446395"/>
                </a:lnTo>
                <a:lnTo>
                  <a:pt x="0" y="446395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94610" y="0"/>
            <a:ext cx="598512" cy="161507"/>
          </a:xfrm>
          <a:custGeom>
            <a:avLst/>
            <a:gdLst>
              <a:gd name="connsiteX0" fmla="*/ 382613 w 598512"/>
              <a:gd name="connsiteY0" fmla="*/ 0 h 161507"/>
              <a:gd name="connsiteX1" fmla="*/ 598512 w 598512"/>
              <a:gd name="connsiteY1" fmla="*/ 0 h 161507"/>
              <a:gd name="connsiteX2" fmla="*/ 215899 w 598512"/>
              <a:gd name="connsiteY2" fmla="*/ 161507 h 161507"/>
              <a:gd name="connsiteX3" fmla="*/ 0 w 598512"/>
              <a:gd name="connsiteY3" fmla="*/ 161507 h 1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512" h="161507">
                <a:moveTo>
                  <a:pt x="382613" y="0"/>
                </a:moveTo>
                <a:lnTo>
                  <a:pt x="598512" y="0"/>
                </a:lnTo>
                <a:lnTo>
                  <a:pt x="215899" y="161507"/>
                </a:lnTo>
                <a:lnTo>
                  <a:pt x="0" y="161507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flipH="1" flipV="1">
            <a:off x="10918583" y="6411605"/>
            <a:ext cx="1273417" cy="446395"/>
            <a:chOff x="11037333" y="5969638"/>
            <a:chExt cx="1273417" cy="446395"/>
          </a:xfrm>
        </p:grpSpPr>
        <p:sp>
          <p:nvSpPr>
            <p:cNvPr id="22" name="手繪多邊形 21"/>
            <p:cNvSpPr/>
            <p:nvPr/>
          </p:nvSpPr>
          <p:spPr>
            <a:xfrm>
              <a:off x="11037333" y="5969638"/>
              <a:ext cx="1273417" cy="446395"/>
            </a:xfrm>
            <a:custGeom>
              <a:avLst/>
              <a:gdLst>
                <a:gd name="connsiteX0" fmla="*/ 1057517 w 1273417"/>
                <a:gd name="connsiteY0" fmla="*/ 0 h 446395"/>
                <a:gd name="connsiteX1" fmla="*/ 1273417 w 1273417"/>
                <a:gd name="connsiteY1" fmla="*/ 0 h 446395"/>
                <a:gd name="connsiteX2" fmla="*/ 215900 w 1273417"/>
                <a:gd name="connsiteY2" fmla="*/ 446395 h 446395"/>
                <a:gd name="connsiteX3" fmla="*/ 0 w 1273417"/>
                <a:gd name="connsiteY3" fmla="*/ 446395 h 44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417" h="446395">
                  <a:moveTo>
                    <a:pt x="1057517" y="0"/>
                  </a:moveTo>
                  <a:lnTo>
                    <a:pt x="1273417" y="0"/>
                  </a:lnTo>
                  <a:lnTo>
                    <a:pt x="215900" y="446395"/>
                  </a:lnTo>
                  <a:lnTo>
                    <a:pt x="0" y="446395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11077366" y="5969638"/>
              <a:ext cx="598512" cy="161507"/>
            </a:xfrm>
            <a:custGeom>
              <a:avLst/>
              <a:gdLst>
                <a:gd name="connsiteX0" fmla="*/ 382613 w 598512"/>
                <a:gd name="connsiteY0" fmla="*/ 0 h 161507"/>
                <a:gd name="connsiteX1" fmla="*/ 598512 w 598512"/>
                <a:gd name="connsiteY1" fmla="*/ 0 h 161507"/>
                <a:gd name="connsiteX2" fmla="*/ 215899 w 598512"/>
                <a:gd name="connsiteY2" fmla="*/ 161507 h 161507"/>
                <a:gd name="connsiteX3" fmla="*/ 0 w 598512"/>
                <a:gd name="connsiteY3" fmla="*/ 161507 h 1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12" h="161507">
                  <a:moveTo>
                    <a:pt x="382613" y="0"/>
                  </a:moveTo>
                  <a:lnTo>
                    <a:pt x="598512" y="0"/>
                  </a:lnTo>
                  <a:lnTo>
                    <a:pt x="215899" y="161507"/>
                  </a:lnTo>
                  <a:lnTo>
                    <a:pt x="0" y="161507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6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35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3354" y="596481"/>
            <a:ext cx="10398530" cy="35038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TW" dirty="0"/>
              <a:t>that even needs a subtitle</a:t>
            </a:r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023353" y="134177"/>
            <a:ext cx="10988085" cy="546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which is </a:t>
            </a:r>
            <a:r>
              <a:rPr lang="en-US" altLang="zh-TW" dirty="0" err="1"/>
              <a:t>soooooooo</a:t>
            </a:r>
            <a:r>
              <a:rPr lang="en-US" altLang="zh-TW" dirty="0"/>
              <a:t> long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3" name="矩形 12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07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5240"/>
            <a:ext cx="12192000" cy="6858000"/>
          </a:xfrm>
          <a:prstGeom prst="rect">
            <a:avLst/>
          </a:prstGeom>
          <a:gradFill flip="none" rotWithShape="1">
            <a:gsLst>
              <a:gs pos="52600">
                <a:schemeClr val="bg1"/>
              </a:gs>
              <a:gs pos="0">
                <a:srgbClr val="EDF9FA"/>
              </a:gs>
              <a:gs pos="100000">
                <a:srgbClr val="F6FC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845095" y="3845242"/>
            <a:ext cx="34493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solidFill>
                  <a:srgbClr val="5AA8BA"/>
                </a:solidFill>
              </a:rPr>
              <a:t>ELAN Microelectronics Corporation</a:t>
            </a:r>
            <a:endParaRPr lang="zh-TW" altLang="en-US" sz="1400" dirty="0">
              <a:solidFill>
                <a:srgbClr val="5AA8BA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06567" y="2373688"/>
            <a:ext cx="348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zh-TW" altLang="en-US" sz="4000" b="1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0" y="2360532"/>
            <a:ext cx="3109764" cy="211330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7" b="68613"/>
          <a:stretch/>
        </p:blipFill>
        <p:spPr>
          <a:xfrm>
            <a:off x="6228961" y="3216237"/>
            <a:ext cx="681588" cy="494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24481" y="5821381"/>
            <a:ext cx="12404202" cy="11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642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4BE1D723-8F53-4F53-90B0-1982A396982E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1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9184DA70-C731-4C70-880D-CCD4705E623C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gradFill flip="none" rotWithShape="1">
            <a:gsLst>
              <a:gs pos="0">
                <a:srgbClr val="66CCFF">
                  <a:shade val="30000"/>
                  <a:satMod val="115000"/>
                  <a:alpha val="80000"/>
                </a:srgbClr>
              </a:gs>
              <a:gs pos="50000">
                <a:srgbClr val="66CCFF">
                  <a:shade val="67500"/>
                  <a:satMod val="115000"/>
                </a:srgbClr>
              </a:gs>
              <a:gs pos="100000">
                <a:srgbClr val="66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135374" y="6383548"/>
            <a:ext cx="3056626" cy="4744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  <a:alpha val="70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447007" y="6488668"/>
            <a:ext cx="24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PiXORD</a:t>
            </a:r>
            <a:r>
              <a:rPr lang="en-US" altLang="zh-TW" b="1" i="1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Corporation</a:t>
            </a:r>
            <a:endParaRPr lang="zh-TW" alt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8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45067" y="1557867"/>
            <a:ext cx="10735733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28300" y="491767"/>
            <a:ext cx="11360800" cy="7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6600" y="1816101"/>
            <a:ext cx="10744200" cy="4127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682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58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88689" y="635635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0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374228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8" name="圖片版面配置區 6"/>
          <p:cNvSpPr>
            <a:spLocks noGrp="1"/>
          </p:cNvSpPr>
          <p:nvPr>
            <p:ph type="pic" sz="quarter" idx="14"/>
          </p:nvPr>
        </p:nvSpPr>
        <p:spPr>
          <a:xfrm>
            <a:off x="3328672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圖片版面配置區 6"/>
          <p:cNvSpPr>
            <a:spLocks noGrp="1"/>
          </p:cNvSpPr>
          <p:nvPr>
            <p:ph type="pic" sz="quarter" idx="15"/>
          </p:nvPr>
        </p:nvSpPr>
        <p:spPr>
          <a:xfrm>
            <a:off x="6283116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1" name="圖片版面配置區 6"/>
          <p:cNvSpPr>
            <a:spLocks noGrp="1"/>
          </p:cNvSpPr>
          <p:nvPr>
            <p:ph type="pic" sz="quarter" idx="17"/>
          </p:nvPr>
        </p:nvSpPr>
        <p:spPr>
          <a:xfrm>
            <a:off x="374228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2" name="圖片版面配置區 6"/>
          <p:cNvSpPr>
            <a:spLocks noGrp="1"/>
          </p:cNvSpPr>
          <p:nvPr>
            <p:ph type="pic" sz="quarter" idx="18"/>
          </p:nvPr>
        </p:nvSpPr>
        <p:spPr>
          <a:xfrm>
            <a:off x="3328672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3" name="圖片版面配置區 6"/>
          <p:cNvSpPr>
            <a:spLocks noGrp="1"/>
          </p:cNvSpPr>
          <p:nvPr>
            <p:ph type="pic" sz="quarter" idx="19"/>
          </p:nvPr>
        </p:nvSpPr>
        <p:spPr>
          <a:xfrm>
            <a:off x="6283116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56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24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27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37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53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5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87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7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4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481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69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80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5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0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30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0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53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57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46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6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4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8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5" y="6137998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58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2" y="327227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163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889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3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0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1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5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9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1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290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9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01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9141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88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09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61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964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0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47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89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621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45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4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02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8868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376CB-8973-441B-8B0D-E7AB98C54962}" type="datetimeFigureOut">
              <a:rPr lang="zh-TW" altLang="en-US" smtClean="0"/>
              <a:pPr/>
              <a:t>2023/5/2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4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EB58-3748-40A8-AB3F-C5404D7BE3B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2023/5/2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5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8.wmf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66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oleObject" Target="../embeddings/oleObject10.bin"/><Relationship Id="rId23" Type="http://schemas.openxmlformats.org/officeDocument/2006/relationships/image" Target="../media/image34.png"/><Relationship Id="rId10" Type="http://schemas.openxmlformats.org/officeDocument/2006/relationships/oleObject" Target="../embeddings/oleObject8.bin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6.wmf"/><Relationship Id="rId14" Type="http://schemas.openxmlformats.org/officeDocument/2006/relationships/image" Target="../media/image33.png"/><Relationship Id="rId22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18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41.png"/><Relationship Id="rId10" Type="http://schemas.openxmlformats.org/officeDocument/2006/relationships/image" Target="../media/image37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wmf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3.png"/><Relationship Id="rId12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01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72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0.png"/><Relationship Id="rId11" Type="http://schemas.openxmlformats.org/officeDocument/2006/relationships/image" Target="../media/image70.png"/><Relationship Id="rId5" Type="http://schemas.openxmlformats.org/officeDocument/2006/relationships/image" Target="../media/image411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400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33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0.png"/><Relationship Id="rId11" Type="http://schemas.openxmlformats.org/officeDocument/2006/relationships/image" Target="../media/image312.png"/><Relationship Id="rId5" Type="http://schemas.openxmlformats.org/officeDocument/2006/relationships/image" Target="../media/image411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4" Type="http://schemas.openxmlformats.org/officeDocument/2006/relationships/image" Target="../media/image400.png"/><Relationship Id="rId9" Type="http://schemas.openxmlformats.org/officeDocument/2006/relationships/image" Target="../media/image28.png"/><Relationship Id="rId1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wmf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3.png"/><Relationship Id="rId5" Type="http://schemas.openxmlformats.org/officeDocument/2006/relationships/image" Target="../media/image410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神經網路與損失函數</a:t>
            </a:r>
            <a:endParaRPr lang="zh-TW" altLang="en-US" sz="4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黃志勝 </a:t>
            </a:r>
            <a:r>
              <a:rPr lang="en-US" altLang="zh-TW" sz="2800" dirty="0">
                <a:latin typeface="DFKai-SB"/>
                <a:ea typeface="DFKai-SB"/>
                <a:cs typeface="DFKai-SB"/>
                <a:sym typeface="DFKai-SB"/>
              </a:rPr>
              <a:t>(Tommy Huang)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義隆電子 人工智慧研發部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國立陽明交通大學 </a:t>
            </a:r>
            <a:r>
              <a:rPr lang="en-US" altLang="zh-TW" sz="2800" dirty="0">
                <a:latin typeface="DFKai-SB"/>
                <a:ea typeface="DFKai-SB"/>
                <a:cs typeface="DFKai-SB"/>
                <a:sym typeface="DFKai-SB"/>
              </a:rPr>
              <a:t>AI</a:t>
            </a: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學院 合聘助理教授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國立台北科技大學 電資學院合聘助理教授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NN for XOR problem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2709981">
            <a:off x="949981" y="3603072"/>
            <a:ext cx="3785753" cy="103382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852828" y="2173506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1636804" y="4765794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628482" y="48691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9039" y="177281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</a:p>
        </p:txBody>
      </p:sp>
      <p:sp>
        <p:nvSpPr>
          <p:cNvPr id="9" name="橢圓 8"/>
          <p:cNvSpPr/>
          <p:nvPr/>
        </p:nvSpPr>
        <p:spPr>
          <a:xfrm>
            <a:off x="1780820" y="4693794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509012" y="3181618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779644" y="3181618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509012" y="4693794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37693" y="22066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5368" y="287982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5" name="矩形 14"/>
          <p:cNvSpPr/>
          <p:nvPr/>
        </p:nvSpPr>
        <p:spPr>
          <a:xfrm>
            <a:off x="1924836" y="43244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6" name="矩形 15"/>
          <p:cNvSpPr/>
          <p:nvPr/>
        </p:nvSpPr>
        <p:spPr>
          <a:xfrm>
            <a:off x="1910558" y="281023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7" name="矩形 16"/>
          <p:cNvSpPr/>
          <p:nvPr/>
        </p:nvSpPr>
        <p:spPr>
          <a:xfrm>
            <a:off x="3333990" y="43244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8" name="矩形 17"/>
          <p:cNvSpPr/>
          <p:nvPr/>
        </p:nvSpPr>
        <p:spPr>
          <a:xfrm>
            <a:off x="3685368" y="485429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19" name="矩形 18"/>
          <p:cNvSpPr/>
          <p:nvPr/>
        </p:nvSpPr>
        <p:spPr>
          <a:xfrm>
            <a:off x="3723198" y="3323564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20" name="矩形 19"/>
          <p:cNvSpPr/>
          <p:nvPr/>
        </p:nvSpPr>
        <p:spPr>
          <a:xfrm>
            <a:off x="1187624" y="294545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21" name="矩形 20"/>
          <p:cNvSpPr/>
          <p:nvPr/>
        </p:nvSpPr>
        <p:spPr>
          <a:xfrm>
            <a:off x="1196498" y="432446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22" name="直線接點 21"/>
          <p:cNvCxnSpPr/>
          <p:nvPr/>
        </p:nvCxnSpPr>
        <p:spPr>
          <a:xfrm>
            <a:off x="1187624" y="3181618"/>
            <a:ext cx="2497744" cy="2540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931463" y="2427324"/>
            <a:ext cx="2616473" cy="267611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944645" y="5382115"/>
            <a:ext cx="110806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2306324" y="2447577"/>
            <a:ext cx="216024" cy="192318"/>
            <a:chOff x="-612576" y="1841535"/>
            <a:chExt cx="720080" cy="730270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2611124" y="2752377"/>
            <a:ext cx="216024" cy="192318"/>
            <a:chOff x="-612576" y="1841535"/>
            <a:chExt cx="720080" cy="73027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2915924" y="3057177"/>
            <a:ext cx="216024" cy="192318"/>
            <a:chOff x="-612576" y="1841535"/>
            <a:chExt cx="720080" cy="730270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>
            <a:off x="3220724" y="3361977"/>
            <a:ext cx="216024" cy="192318"/>
            <a:chOff x="-612576" y="1841535"/>
            <a:chExt cx="720080" cy="730270"/>
          </a:xfrm>
        </p:grpSpPr>
        <p:cxnSp>
          <p:nvCxnSpPr>
            <p:cNvPr id="35" name="直線接點 34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3525524" y="3666777"/>
            <a:ext cx="216024" cy="192318"/>
            <a:chOff x="-612576" y="1841535"/>
            <a:chExt cx="720080" cy="730270"/>
          </a:xfrm>
        </p:grpSpPr>
        <p:cxnSp>
          <p:nvCxnSpPr>
            <p:cNvPr id="38" name="直線接點 37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>
            <a:off x="3830324" y="3971577"/>
            <a:ext cx="216024" cy="192318"/>
            <a:chOff x="-612576" y="1841535"/>
            <a:chExt cx="720080" cy="730270"/>
          </a:xfrm>
        </p:grpSpPr>
        <p:cxnSp>
          <p:nvCxnSpPr>
            <p:cNvPr id="41" name="直線接點 40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>
            <a:off x="4135124" y="4276377"/>
            <a:ext cx="216024" cy="192318"/>
            <a:chOff x="-612576" y="1841535"/>
            <a:chExt cx="720080" cy="730270"/>
          </a:xfrm>
        </p:grpSpPr>
        <p:cxnSp>
          <p:nvCxnSpPr>
            <p:cNvPr id="44" name="直線接點 43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439924" y="4581177"/>
            <a:ext cx="216024" cy="192318"/>
            <a:chOff x="-612576" y="1841535"/>
            <a:chExt cx="720080" cy="730270"/>
          </a:xfrm>
        </p:grpSpPr>
        <p:cxnSp>
          <p:nvCxnSpPr>
            <p:cNvPr id="47" name="直線接點 46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群組 48"/>
          <p:cNvGrpSpPr/>
          <p:nvPr/>
        </p:nvGrpSpPr>
        <p:grpSpPr>
          <a:xfrm>
            <a:off x="1391636" y="3274634"/>
            <a:ext cx="216024" cy="192318"/>
            <a:chOff x="-612576" y="1841535"/>
            <a:chExt cx="720080" cy="730270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/>
          <p:cNvGrpSpPr/>
          <p:nvPr/>
        </p:nvGrpSpPr>
        <p:grpSpPr>
          <a:xfrm>
            <a:off x="1696436" y="3579434"/>
            <a:ext cx="216024" cy="192318"/>
            <a:chOff x="-612576" y="1841535"/>
            <a:chExt cx="720080" cy="730270"/>
          </a:xfrm>
        </p:grpSpPr>
        <p:cxnSp>
          <p:nvCxnSpPr>
            <p:cNvPr id="53" name="直線接點 52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2001236" y="3884234"/>
            <a:ext cx="216024" cy="192318"/>
            <a:chOff x="-612576" y="1841535"/>
            <a:chExt cx="720080" cy="730270"/>
          </a:xfrm>
        </p:grpSpPr>
        <p:cxnSp>
          <p:nvCxnSpPr>
            <p:cNvPr id="56" name="直線接點 55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/>
          <p:cNvGrpSpPr/>
          <p:nvPr/>
        </p:nvGrpSpPr>
        <p:grpSpPr>
          <a:xfrm>
            <a:off x="2306036" y="4189034"/>
            <a:ext cx="216024" cy="192318"/>
            <a:chOff x="-612576" y="1841535"/>
            <a:chExt cx="720080" cy="730270"/>
          </a:xfrm>
        </p:grpSpPr>
        <p:cxnSp>
          <p:nvCxnSpPr>
            <p:cNvPr id="59" name="直線接點 58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2610836" y="4493834"/>
            <a:ext cx="216024" cy="192318"/>
            <a:chOff x="-612576" y="1841535"/>
            <a:chExt cx="720080" cy="730270"/>
          </a:xfrm>
        </p:grpSpPr>
        <p:cxnSp>
          <p:nvCxnSpPr>
            <p:cNvPr id="62" name="直線接點 61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群組 63"/>
          <p:cNvGrpSpPr/>
          <p:nvPr/>
        </p:nvGrpSpPr>
        <p:grpSpPr>
          <a:xfrm>
            <a:off x="2915636" y="4798634"/>
            <a:ext cx="216024" cy="192318"/>
            <a:chOff x="-612576" y="1841535"/>
            <a:chExt cx="720080" cy="730270"/>
          </a:xfrm>
        </p:grpSpPr>
        <p:cxnSp>
          <p:nvCxnSpPr>
            <p:cNvPr id="65" name="直線接點 64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3220436" y="5103434"/>
            <a:ext cx="216024" cy="192318"/>
            <a:chOff x="-612576" y="1841535"/>
            <a:chExt cx="720080" cy="730270"/>
          </a:xfrm>
        </p:grpSpPr>
        <p:cxnSp>
          <p:nvCxnSpPr>
            <p:cNvPr id="68" name="直線接點 67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/>
          <p:cNvGrpSpPr/>
          <p:nvPr/>
        </p:nvGrpSpPr>
        <p:grpSpPr>
          <a:xfrm>
            <a:off x="3525236" y="5408234"/>
            <a:ext cx="216024" cy="192318"/>
            <a:chOff x="-612576" y="1841535"/>
            <a:chExt cx="720080" cy="730270"/>
          </a:xfrm>
        </p:grpSpPr>
        <p:cxnSp>
          <p:nvCxnSpPr>
            <p:cNvPr id="71" name="直線接點 70"/>
            <p:cNvCxnSpPr/>
            <p:nvPr/>
          </p:nvCxnSpPr>
          <p:spPr>
            <a:xfrm>
              <a:off x="-612576" y="2206670"/>
              <a:ext cx="72008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-252536" y="1841535"/>
              <a:ext cx="0" cy="73027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/>
          <p:cNvSpPr/>
          <p:nvPr/>
        </p:nvSpPr>
        <p:spPr>
          <a:xfrm>
            <a:off x="4544003" y="3762936"/>
            <a:ext cx="122347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74" name="矩形 73"/>
          <p:cNvSpPr/>
          <p:nvPr/>
        </p:nvSpPr>
        <p:spPr>
          <a:xfrm>
            <a:off x="2086247" y="5601350"/>
            <a:ext cx="110806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(-)</a:t>
            </a:r>
          </a:p>
        </p:txBody>
      </p:sp>
      <p:cxnSp>
        <p:nvCxnSpPr>
          <p:cNvPr id="75" name="直線接點 74"/>
          <p:cNvCxnSpPr/>
          <p:nvPr/>
        </p:nvCxnSpPr>
        <p:spPr>
          <a:xfrm>
            <a:off x="2077236" y="29626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2382036" y="32674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2686836" y="35722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2991636" y="38770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3296436" y="41818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3601236" y="44866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906036" y="479143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1141712" y="35082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1446512" y="38130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1751312" y="41178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056112" y="44226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2360912" y="47274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2665712" y="50322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2970512" y="53370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3275312" y="5641830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物件 89"/>
          <p:cNvGraphicFramePr>
            <a:graphicFrameLocks noChangeAspect="1"/>
          </p:cNvGraphicFramePr>
          <p:nvPr>
            <p:extLst/>
          </p:nvPr>
        </p:nvGraphicFramePr>
        <p:xfrm>
          <a:off x="7102107" y="2980897"/>
          <a:ext cx="2671200" cy="3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方程式" r:id="rId3" imgW="1460160" imgH="215640" progId="Equation.3">
                  <p:embed/>
                </p:oleObj>
              </mc:Choice>
              <mc:Fallback>
                <p:oleObj name="方程式" r:id="rId3" imgW="14601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02107" y="2980897"/>
                        <a:ext cx="2671200" cy="394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物件 90"/>
          <p:cNvGraphicFramePr>
            <a:graphicFrameLocks noChangeAspect="1"/>
          </p:cNvGraphicFramePr>
          <p:nvPr>
            <p:extLst/>
          </p:nvPr>
        </p:nvGraphicFramePr>
        <p:xfrm>
          <a:off x="7102107" y="4529412"/>
          <a:ext cx="2669369" cy="39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1" name="方程式" r:id="rId5" imgW="1460160" imgH="215640" progId="Equation.3">
                  <p:embed/>
                </p:oleObj>
              </mc:Choice>
              <mc:Fallback>
                <p:oleObj name="方程式" r:id="rId5" imgW="1460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107" y="4529412"/>
                        <a:ext cx="2669369" cy="394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矩形 91"/>
          <p:cNvSpPr/>
          <p:nvPr/>
        </p:nvSpPr>
        <p:spPr>
          <a:xfrm>
            <a:off x="7174115" y="2658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93" name="矩形 92"/>
          <p:cNvSpPr/>
          <p:nvPr/>
        </p:nvSpPr>
        <p:spPr>
          <a:xfrm>
            <a:off x="7174114" y="410849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9584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7606602" y="1249161"/>
            <a:ext cx="4512402" cy="15662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606602" y="2859325"/>
            <a:ext cx="4512402" cy="1612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NN for XOR problem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113918" y="2619643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897894" y="5211931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889572" y="53152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041910" y="5139931"/>
            <a:ext cx="144016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770102" y="3627755"/>
            <a:ext cx="144016" cy="14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040734" y="3627755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770102" y="5139931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98783" y="26528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6458" y="332595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矩形 13"/>
          <p:cNvSpPr/>
          <p:nvPr/>
        </p:nvSpPr>
        <p:spPr>
          <a:xfrm>
            <a:off x="1185926" y="477059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5" name="矩形 14"/>
          <p:cNvSpPr/>
          <p:nvPr/>
        </p:nvSpPr>
        <p:spPr>
          <a:xfrm>
            <a:off x="1171648" y="325636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6" name="矩形 15"/>
          <p:cNvSpPr/>
          <p:nvPr/>
        </p:nvSpPr>
        <p:spPr>
          <a:xfrm>
            <a:off x="2595080" y="477059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7" name="矩形 16"/>
          <p:cNvSpPr/>
          <p:nvPr/>
        </p:nvSpPr>
        <p:spPr>
          <a:xfrm>
            <a:off x="2946458" y="530042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18" name="矩形 17"/>
          <p:cNvSpPr/>
          <p:nvPr/>
        </p:nvSpPr>
        <p:spPr>
          <a:xfrm>
            <a:off x="2984288" y="376970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19" name="矩形 18"/>
          <p:cNvSpPr/>
          <p:nvPr/>
        </p:nvSpPr>
        <p:spPr>
          <a:xfrm>
            <a:off x="448714" y="3391587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20" name="矩形 19"/>
          <p:cNvSpPr/>
          <p:nvPr/>
        </p:nvSpPr>
        <p:spPr>
          <a:xfrm>
            <a:off x="457588" y="477059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21" name="直線接點 20"/>
          <p:cNvCxnSpPr/>
          <p:nvPr/>
        </p:nvCxnSpPr>
        <p:spPr>
          <a:xfrm>
            <a:off x="448714" y="3627755"/>
            <a:ext cx="2497744" cy="2540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192553" y="2873461"/>
            <a:ext cx="2616473" cy="267611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2709981">
            <a:off x="211071" y="4049209"/>
            <a:ext cx="3785753" cy="1033821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527753"/>
              </p:ext>
            </p:extLst>
          </p:nvPr>
        </p:nvGraphicFramePr>
        <p:xfrm>
          <a:off x="2448542" y="6110499"/>
          <a:ext cx="721274" cy="43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方程式" r:id="rId4" imgW="355320" imgH="215640" progId="Equation.3">
                  <p:embed/>
                </p:oleObj>
              </mc:Choice>
              <mc:Fallback>
                <p:oleObj name="方程式" r:id="rId4" imgW="3553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8542" y="6110499"/>
                        <a:ext cx="721274" cy="43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620085"/>
              </p:ext>
            </p:extLst>
          </p:nvPr>
        </p:nvGraphicFramePr>
        <p:xfrm>
          <a:off x="3484739" y="4779609"/>
          <a:ext cx="694517" cy="406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1" name="方程式" r:id="rId6" imgW="368280" imgH="215640" progId="Equation.3">
                  <p:embed/>
                </p:oleObj>
              </mc:Choice>
              <mc:Fallback>
                <p:oleObj name="方程式" r:id="rId6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739" y="4779609"/>
                        <a:ext cx="694517" cy="406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57133"/>
              </p:ext>
            </p:extLst>
          </p:nvPr>
        </p:nvGraphicFramePr>
        <p:xfrm>
          <a:off x="4910049" y="4256711"/>
          <a:ext cx="25082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2" name="Equation" r:id="rId8" imgW="1371600" imgH="457200" progId="Equation.DSMT4">
                  <p:embed/>
                </p:oleObj>
              </mc:Choice>
              <mc:Fallback>
                <p:oleObj name="Equation" r:id="rId8" imgW="1371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0049" y="4256711"/>
                        <a:ext cx="2508250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470206"/>
              </p:ext>
            </p:extLst>
          </p:nvPr>
        </p:nvGraphicFramePr>
        <p:xfrm>
          <a:off x="4911636" y="5928351"/>
          <a:ext cx="250666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3" name="Equation" r:id="rId10" imgW="1371600" imgH="457200" progId="Equation.DSMT4">
                  <p:embed/>
                </p:oleObj>
              </mc:Choice>
              <mc:Fallback>
                <p:oleObj name="Equation" r:id="rId10" imgW="1371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636" y="5928351"/>
                        <a:ext cx="250666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4404782" y="39695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33" name="矩形 32"/>
          <p:cNvSpPr/>
          <p:nvPr/>
        </p:nvSpPr>
        <p:spPr>
          <a:xfrm>
            <a:off x="4404781" y="541975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94018"/>
              </p:ext>
            </p:extLst>
          </p:nvPr>
        </p:nvGraphicFramePr>
        <p:xfrm>
          <a:off x="4747182" y="2620547"/>
          <a:ext cx="2316579" cy="85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4" name="Equation" r:id="rId12" imgW="1244520" imgH="457200" progId="Equation.DSMT4">
                  <p:embed/>
                </p:oleObj>
              </mc:Choice>
              <mc:Fallback>
                <p:oleObj name="Equation" r:id="rId12" imgW="12445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7182" y="2620547"/>
                        <a:ext cx="2316579" cy="850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4747182" y="2163401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activation function</a:t>
            </a:r>
            <a:endParaRPr lang="zh-TW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452" y="123335"/>
            <a:ext cx="2749219" cy="2317804"/>
          </a:xfrm>
          <a:prstGeom prst="rect">
            <a:avLst/>
          </a:prstGeom>
        </p:spPr>
      </p:pic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684779"/>
              </p:ext>
            </p:extLst>
          </p:nvPr>
        </p:nvGraphicFramePr>
        <p:xfrm>
          <a:off x="7707292" y="1559048"/>
          <a:ext cx="2158285" cy="119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5" name="Equation" r:id="rId15" imgW="1688760" imgH="939600" progId="Equation.DSMT4">
                  <p:embed/>
                </p:oleObj>
              </mc:Choice>
              <mc:Fallback>
                <p:oleObj name="Equation" r:id="rId15" imgW="16887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07292" y="1559048"/>
                        <a:ext cx="2158285" cy="1198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946636"/>
              </p:ext>
            </p:extLst>
          </p:nvPr>
        </p:nvGraphicFramePr>
        <p:xfrm>
          <a:off x="9997106" y="1572964"/>
          <a:ext cx="2028825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Equation" r:id="rId17" imgW="1587240" imgH="939600" progId="Equation.DSMT4">
                  <p:embed/>
                </p:oleObj>
              </mc:Choice>
              <mc:Fallback>
                <p:oleObj name="Equation" r:id="rId17" imgW="158724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997106" y="1572964"/>
                        <a:ext cx="2028825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/>
          <p:nvPr/>
        </p:nvSpPr>
        <p:spPr>
          <a:xfrm>
            <a:off x="7802592" y="124916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9" name="矩形 38"/>
          <p:cNvSpPr/>
          <p:nvPr/>
        </p:nvSpPr>
        <p:spPr>
          <a:xfrm>
            <a:off x="7737504" y="286231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40" name="物件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19177"/>
              </p:ext>
            </p:extLst>
          </p:nvPr>
        </p:nvGraphicFramePr>
        <p:xfrm>
          <a:off x="7802592" y="3147733"/>
          <a:ext cx="212566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Equation" r:id="rId19" imgW="1663560" imgH="939600" progId="Equation.DSMT4">
                  <p:embed/>
                </p:oleObj>
              </mc:Choice>
              <mc:Fallback>
                <p:oleObj name="Equation" r:id="rId19" imgW="16635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802592" y="3147733"/>
                        <a:ext cx="2125662" cy="119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235339"/>
              </p:ext>
            </p:extLst>
          </p:nvPr>
        </p:nvGraphicFramePr>
        <p:xfrm>
          <a:off x="9993342" y="3147733"/>
          <a:ext cx="2125662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8" name="Equation" r:id="rId21" imgW="1663560" imgH="939600" progId="Equation.DSMT4">
                  <p:embed/>
                </p:oleObj>
              </mc:Choice>
              <mc:Fallback>
                <p:oleObj name="Equation" r:id="rId21" imgW="16635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993342" y="3147733"/>
                        <a:ext cx="2125662" cy="119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659217"/>
                  </p:ext>
                </p:extLst>
              </p:nvPr>
            </p:nvGraphicFramePr>
            <p:xfrm>
              <a:off x="8315349" y="4674223"/>
              <a:ext cx="264344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9097"/>
                    <a:gridCol w="519097"/>
                    <a:gridCol w="519097"/>
                    <a:gridCol w="519097"/>
                    <a:gridCol w="567055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Class</a:t>
                          </a:r>
                          <a:endParaRPr lang="zh-TW" alt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659217"/>
                  </p:ext>
                </p:extLst>
              </p:nvPr>
            </p:nvGraphicFramePr>
            <p:xfrm>
              <a:off x="8315349" y="4674223"/>
              <a:ext cx="264344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9097"/>
                    <a:gridCol w="519097"/>
                    <a:gridCol w="519097"/>
                    <a:gridCol w="519097"/>
                    <a:gridCol w="56705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3"/>
                          <a:stretch>
                            <a:fillRect l="-1176" t="-1639" r="-415294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3"/>
                          <a:stretch>
                            <a:fillRect l="-101176" t="-1639" r="-315294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3"/>
                          <a:stretch>
                            <a:fillRect l="-198837" t="-1639" r="-211628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3"/>
                          <a:stretch>
                            <a:fillRect l="-302353" t="-1639" r="-114118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Class</a:t>
                          </a:r>
                          <a:endParaRPr lang="zh-TW" alt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71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594" y="-5945"/>
            <a:ext cx="10515600" cy="1325562"/>
          </a:xfrm>
        </p:spPr>
        <p:txBody>
          <a:bodyPr/>
          <a:lstStyle/>
          <a:p>
            <a:pPr algn="ctr"/>
            <a:r>
              <a:rPr lang="en-US" altLang="zh-TW" dirty="0"/>
              <a:t>NN for XOR problem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78" y="1502020"/>
            <a:ext cx="7877394" cy="497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69679"/>
              </p:ext>
            </p:extLst>
          </p:nvPr>
        </p:nvGraphicFramePr>
        <p:xfrm>
          <a:off x="7588250" y="2527300"/>
          <a:ext cx="26717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8" name="Equation" r:id="rId5" imgW="1460160" imgH="228600" progId="Equation.DSMT4">
                  <p:embed/>
                </p:oleObj>
              </mc:Choice>
              <mc:Fallback>
                <p:oleObj name="Equation" r:id="rId5" imgW="1460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88250" y="2527300"/>
                        <a:ext cx="2671763" cy="417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78970"/>
              </p:ext>
            </p:extLst>
          </p:nvPr>
        </p:nvGraphicFramePr>
        <p:xfrm>
          <a:off x="5477069" y="2526788"/>
          <a:ext cx="6953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9" name="Equation" r:id="rId7" imgW="380880" imgH="228600" progId="Equation.DSMT4">
                  <p:embed/>
                </p:oleObj>
              </mc:Choice>
              <mc:Fallback>
                <p:oleObj name="Equation" r:id="rId7" imgW="380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77069" y="2526788"/>
                        <a:ext cx="695325" cy="417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72196"/>
              </p:ext>
            </p:extLst>
          </p:nvPr>
        </p:nvGraphicFramePr>
        <p:xfrm>
          <a:off x="8736013" y="4960938"/>
          <a:ext cx="6508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0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36013" y="4960938"/>
                        <a:ext cx="650875" cy="417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弧形接點 8"/>
          <p:cNvCxnSpPr/>
          <p:nvPr/>
        </p:nvCxnSpPr>
        <p:spPr>
          <a:xfrm rot="10800000" flipV="1">
            <a:off x="8746562" y="2944301"/>
            <a:ext cx="627063" cy="23151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8070"/>
              </p:ext>
            </p:extLst>
          </p:nvPr>
        </p:nvGraphicFramePr>
        <p:xfrm>
          <a:off x="3005138" y="4751388"/>
          <a:ext cx="4524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1" name="Equation" r:id="rId11" imgW="355320" imgH="228600" progId="Equation.DSMT4">
                  <p:embed/>
                </p:oleObj>
              </mc:Choice>
              <mc:Fallback>
                <p:oleObj name="Equation" r:id="rId11" imgW="355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5138" y="4751388"/>
                        <a:ext cx="452437" cy="280987"/>
                      </a:xfrm>
                      <a:prstGeom prst="rect">
                        <a:avLst/>
                      </a:prstGeom>
                      <a:solidFill>
                        <a:srgbClr val="CEDCE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371192"/>
              </p:ext>
            </p:extLst>
          </p:nvPr>
        </p:nvGraphicFramePr>
        <p:xfrm>
          <a:off x="3632200" y="4751388"/>
          <a:ext cx="484188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2" name="Equation" r:id="rId13" imgW="380880" imgH="228600" progId="Equation.DSMT4">
                  <p:embed/>
                </p:oleObj>
              </mc:Choice>
              <mc:Fallback>
                <p:oleObj name="Equation" r:id="rId13" imgW="380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2200" y="4751388"/>
                        <a:ext cx="484188" cy="280987"/>
                      </a:xfrm>
                      <a:prstGeom prst="rect">
                        <a:avLst/>
                      </a:prstGeom>
                      <a:solidFill>
                        <a:srgbClr val="CEDCE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向右箭號 14"/>
          <p:cNvSpPr/>
          <p:nvPr/>
        </p:nvSpPr>
        <p:spPr>
          <a:xfrm>
            <a:off x="4500880" y="2250338"/>
            <a:ext cx="915353" cy="55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744388" y="999207"/>
            <a:ext cx="443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從原始特徵空間做特徵轉換</a:t>
            </a:r>
            <a:r>
              <a:rPr lang="en-US" altLang="zh-TW" dirty="0" smtClean="0"/>
              <a:t>(</a:t>
            </a:r>
            <a:r>
              <a:rPr lang="zh-TW" altLang="en-US" dirty="0" smtClean="0"/>
              <a:t>特徵萃取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59935"/>
                  </p:ext>
                </p:extLst>
              </p:nvPr>
            </p:nvGraphicFramePr>
            <p:xfrm>
              <a:off x="1629205" y="4362724"/>
              <a:ext cx="3254295" cy="2114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9051"/>
                    <a:gridCol w="639051"/>
                    <a:gridCol w="639051"/>
                    <a:gridCol w="639051"/>
                    <a:gridCol w="698091"/>
                  </a:tblGrid>
                  <a:tr h="42286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Class</a:t>
                          </a:r>
                          <a:endParaRPr lang="zh-TW" alt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" name="表格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59935"/>
                  </p:ext>
                </p:extLst>
              </p:nvPr>
            </p:nvGraphicFramePr>
            <p:xfrm>
              <a:off x="1629205" y="4362724"/>
              <a:ext cx="3254295" cy="2114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9051"/>
                    <a:gridCol w="639051"/>
                    <a:gridCol w="639051"/>
                    <a:gridCol w="639051"/>
                    <a:gridCol w="698091"/>
                  </a:tblGrid>
                  <a:tr h="42286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5"/>
                          <a:stretch>
                            <a:fillRect l="-952" t="-1429" r="-413333" b="-4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5"/>
                          <a:stretch>
                            <a:fillRect l="-100952" t="-1429" r="-313333" b="-4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5"/>
                          <a:stretch>
                            <a:fillRect l="-200952" t="-1429" r="-213333" b="-4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15"/>
                          <a:stretch>
                            <a:fillRect l="-300952" t="-1429" r="-113333" b="-4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Class</a:t>
                          </a:r>
                          <a:endParaRPr lang="zh-TW" alt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0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228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</a:t>
                          </a:r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95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Two Layer Perception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213411" y="2410292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293531" y="2370189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stCxn id="4" idx="6"/>
            <a:endCxn id="5" idx="2"/>
          </p:cNvCxnSpPr>
          <p:nvPr/>
        </p:nvCxnSpPr>
        <p:spPr>
          <a:xfrm flipV="1">
            <a:off x="1357427" y="2478189"/>
            <a:ext cx="936104" cy="4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95408" y="218496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2347531" y="2968855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>
            <a:stCxn id="8" idx="0"/>
            <a:endCxn id="5" idx="4"/>
          </p:cNvCxnSpPr>
          <p:nvPr/>
        </p:nvCxnSpPr>
        <p:spPr>
          <a:xfrm flipV="1">
            <a:off x="2401531" y="2586189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5322" y="29688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-0.5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>
            <a:stCxn id="5" idx="6"/>
            <a:endCxn id="26" idx="2"/>
          </p:cNvCxnSpPr>
          <p:nvPr/>
        </p:nvCxnSpPr>
        <p:spPr>
          <a:xfrm>
            <a:off x="2509531" y="2478189"/>
            <a:ext cx="1287924" cy="117150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06745" y="219613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301091" y="4562339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5127" y="448102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/>
          <p:cNvCxnSpPr>
            <a:stCxn id="13" idx="7"/>
            <a:endCxn id="5" idx="2"/>
          </p:cNvCxnSpPr>
          <p:nvPr/>
        </p:nvCxnSpPr>
        <p:spPr>
          <a:xfrm flipV="1">
            <a:off x="1424016" y="2478189"/>
            <a:ext cx="869515" cy="2105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373099" y="390495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78269" y="4518548"/>
            <a:ext cx="216000" cy="216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2332269" y="511721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>
            <a:stCxn id="18" idx="0"/>
            <a:endCxn id="17" idx="4"/>
          </p:cNvCxnSpPr>
          <p:nvPr/>
        </p:nvCxnSpPr>
        <p:spPr>
          <a:xfrm flipV="1">
            <a:off x="2386269" y="473454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468041" y="5117214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-1.5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/>
          <p:cNvCxnSpPr>
            <a:stCxn id="17" idx="6"/>
            <a:endCxn id="26" idx="2"/>
          </p:cNvCxnSpPr>
          <p:nvPr/>
        </p:nvCxnSpPr>
        <p:spPr>
          <a:xfrm flipV="1">
            <a:off x="2494269" y="3649692"/>
            <a:ext cx="1303186" cy="97685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6"/>
            <a:endCxn id="17" idx="2"/>
          </p:cNvCxnSpPr>
          <p:nvPr/>
        </p:nvCxnSpPr>
        <p:spPr>
          <a:xfrm flipV="1">
            <a:off x="1445107" y="4626548"/>
            <a:ext cx="833162" cy="77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4" idx="5"/>
            <a:endCxn id="17" idx="1"/>
          </p:cNvCxnSpPr>
          <p:nvPr/>
        </p:nvCxnSpPr>
        <p:spPr>
          <a:xfrm>
            <a:off x="1336336" y="2533204"/>
            <a:ext cx="973565" cy="20169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637215" y="297814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565207" y="434629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3797455" y="3541692"/>
            <a:ext cx="216000" cy="216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菱形 26"/>
          <p:cNvSpPr/>
          <p:nvPr/>
        </p:nvSpPr>
        <p:spPr>
          <a:xfrm>
            <a:off x="3851455" y="4156757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>
            <a:stCxn id="27" idx="0"/>
          </p:cNvCxnSpPr>
          <p:nvPr/>
        </p:nvCxnSpPr>
        <p:spPr>
          <a:xfrm flipV="1">
            <a:off x="3905455" y="3774091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6" idx="6"/>
          </p:cNvCxnSpPr>
          <p:nvPr/>
        </p:nvCxnSpPr>
        <p:spPr>
          <a:xfrm>
            <a:off x="4013455" y="3649692"/>
            <a:ext cx="679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959455" y="4138120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-0.5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70786" y="3780424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037676" y="265352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物件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070827"/>
              </p:ext>
            </p:extLst>
          </p:nvPr>
        </p:nvGraphicFramePr>
        <p:xfrm>
          <a:off x="1262621" y="5446555"/>
          <a:ext cx="35956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方程式" r:id="rId4" imgW="1968480" imgH="215640" progId="Equation.3">
                  <p:embed/>
                </p:oleObj>
              </mc:Choice>
              <mc:Fallback>
                <p:oleObj name="方程式" r:id="rId4" imgW="1968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621" y="5446555"/>
                        <a:ext cx="3595687" cy="3937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78721"/>
              </p:ext>
            </p:extLst>
          </p:nvPr>
        </p:nvGraphicFramePr>
        <p:xfrm>
          <a:off x="1295958" y="1790542"/>
          <a:ext cx="35718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方程式" r:id="rId6" imgW="1955520" imgH="215640" progId="Equation.3">
                  <p:embed/>
                </p:oleObj>
              </mc:Choice>
              <mc:Fallback>
                <p:oleObj name="方程式" r:id="rId6" imgW="1955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958" y="1790542"/>
                        <a:ext cx="3571875" cy="3937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441780"/>
              </p:ext>
            </p:extLst>
          </p:nvPr>
        </p:nvGraphicFramePr>
        <p:xfrm>
          <a:off x="4005498" y="3152772"/>
          <a:ext cx="2819102" cy="349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4" name="方程式" r:id="rId8" imgW="1739880" imgH="215640" progId="Equation.3">
                  <p:embed/>
                </p:oleObj>
              </mc:Choice>
              <mc:Fallback>
                <p:oleObj name="方程式" r:id="rId8" imgW="1739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498" y="3152772"/>
                        <a:ext cx="2819102" cy="349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239814"/>
              </p:ext>
            </p:extLst>
          </p:nvPr>
        </p:nvGraphicFramePr>
        <p:xfrm>
          <a:off x="9772070" y="881805"/>
          <a:ext cx="20145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5" name="Equation" r:id="rId10" imgW="1244520" imgH="457200" progId="Equation.DSMT4">
                  <p:embed/>
                </p:oleObj>
              </mc:Choice>
              <mc:Fallback>
                <p:oleObj name="Equation" r:id="rId10" imgW="12445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2070" y="881805"/>
                        <a:ext cx="20145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9657026" y="512473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activation function</a:t>
            </a:r>
            <a:endParaRPr lang="zh-TW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616275" y="214824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509531" y="4655379"/>
            <a:ext cx="74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190" y="1412900"/>
            <a:ext cx="2942188" cy="29602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821" y="4442937"/>
            <a:ext cx="2942188" cy="2400936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044937" y="1391732"/>
            <a:ext cx="186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Input </a:t>
            </a:r>
            <a:r>
              <a:rPr lang="zh-TW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Hidden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96157" y="4072763"/>
            <a:ext cx="186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Hidden </a:t>
            </a:r>
            <a:r>
              <a:rPr lang="zh-TW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類神經</a:t>
            </a:r>
            <a:r>
              <a:rPr lang="zh-TW" altLang="en-US" dirty="0" smtClean="0"/>
              <a:t>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876" y="1749137"/>
            <a:ext cx="11118469" cy="12971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spcBef>
                <a:spcPts val="1200"/>
              </a:spcBef>
              <a:buNone/>
            </a:pP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但神經訊息傳遞不會像只有一層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運作，神經網路應該是多個細胞部段將訊息傳遞下去運作的模式，這就是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perception (MLP)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，也就是一般認知的類神經網路。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https://3.bp.blogspot.com/-mgKHOUKJQTE/WrnsJiPAxHI/AAAAAAAAHAs/mH9VHGjlp3cT08zFudqUkpHU3XOYLIZ2gCLcBGAs/s1600/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2" y="2728787"/>
            <a:ext cx="5943364" cy="40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群組 49"/>
          <p:cNvGrpSpPr/>
          <p:nvPr/>
        </p:nvGrpSpPr>
        <p:grpSpPr>
          <a:xfrm>
            <a:off x="6584666" y="2867005"/>
            <a:ext cx="5473244" cy="3479086"/>
            <a:chOff x="5679830" y="2359005"/>
            <a:chExt cx="5473244" cy="3479086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xmlns="" id="{29845FA7-58D0-42AF-8B7F-0257DF318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280"/>
            <a:stretch/>
          </p:blipFill>
          <p:spPr>
            <a:xfrm>
              <a:off x="5679830" y="2926370"/>
              <a:ext cx="5473244" cy="2911721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>
            <a:xfrm>
              <a:off x="7819173" y="2359005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b="1" dirty="0" smtClean="0"/>
                <a:t>MLP</a:t>
              </a:r>
              <a:endParaRPr lang="zh-TW" altLang="en-US" sz="3200" b="1" dirty="0"/>
            </a:p>
          </p:txBody>
        </p:sp>
      </p:grpSp>
      <p:sp>
        <p:nvSpPr>
          <p:cNvPr id="5" name="圓角矩形 4"/>
          <p:cNvSpPr/>
          <p:nvPr/>
        </p:nvSpPr>
        <p:spPr>
          <a:xfrm>
            <a:off x="6975835" y="3751868"/>
            <a:ext cx="1093509" cy="2594223"/>
          </a:xfrm>
          <a:prstGeom prst="roundRect">
            <a:avLst/>
          </a:prstGeom>
          <a:noFill/>
          <a:ln w="47625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5906893" y="6346090"/>
            <a:ext cx="5634232" cy="432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zh-TW" altLang="en-US" sz="2000" b="1" dirty="0" smtClean="0"/>
              <a:t>在深度學習這樣的層跟層叫做</a:t>
            </a:r>
            <a:r>
              <a:rPr lang="en-US" altLang="zh-TW" sz="2000" b="1" dirty="0" smtClean="0"/>
              <a:t>fully connection</a:t>
            </a:r>
          </a:p>
        </p:txBody>
      </p:sp>
    </p:spTree>
    <p:extLst>
      <p:ext uri="{BB962C8B-B14F-4D97-AF65-F5344CB8AC3E}">
        <p14:creationId xmlns:p14="http://schemas.microsoft.com/office/powerpoint/2010/main" val="4802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Activation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2"/>
            <a:ext cx="10515600" cy="587827"/>
          </a:xfrm>
        </p:spPr>
        <p:txBody>
          <a:bodyPr/>
          <a:lstStyle/>
          <a:p>
            <a:r>
              <a:rPr lang="zh-TW" altLang="en-US" dirty="0" smtClean="0"/>
              <a:t>如果沒有</a:t>
            </a:r>
            <a:r>
              <a:rPr lang="en-US" altLang="zh-TW" dirty="0" smtClean="0"/>
              <a:t>activation function</a:t>
            </a:r>
            <a:r>
              <a:rPr lang="zh-TW" altLang="en-US" dirty="0" smtClean="0"/>
              <a:t>會有什麼影響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294208" y="2554109"/>
            <a:ext cx="5473244" cy="3303786"/>
            <a:chOff x="379808" y="2416629"/>
            <a:chExt cx="5473244" cy="330378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29845FA7-58D0-42AF-8B7F-0257DF318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80"/>
            <a:stretch/>
          </p:blipFill>
          <p:spPr>
            <a:xfrm>
              <a:off x="379808" y="2416629"/>
              <a:ext cx="5473244" cy="2911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55171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" y="5351083"/>
                  <a:ext cx="34834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929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1078876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876" y="5351083"/>
                  <a:ext cx="34834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85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1689666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666" y="5351083"/>
                  <a:ext cx="3483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929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2213371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371" y="5351083"/>
                  <a:ext cx="3483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85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56711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6711" y="5351083"/>
                  <a:ext cx="34834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929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3424552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552" y="5351083"/>
                  <a:ext cx="34834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859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005208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208" y="5351083"/>
                  <a:ext cx="34834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929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635733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733" y="5351083"/>
                  <a:ext cx="34834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62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187788" y="5351083"/>
                  <a:ext cx="3483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788" y="5351083"/>
                  <a:ext cx="34834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13766" y="2441575"/>
                <a:ext cx="489114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  <a:p>
                <a:endParaRPr lang="en-US" altLang="zh-TW" sz="2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4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TW" sz="24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b="1" dirty="0" smtClean="0"/>
              </a:p>
              <a:p>
                <a:r>
                  <a:rPr lang="zh-TW" altLang="en-US" sz="2400" b="1" dirty="0" smtClean="0"/>
                  <a:t>結果就只是一層的神經網路而已。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66" y="2441575"/>
                <a:ext cx="4891148" cy="3416320"/>
              </a:xfrm>
              <a:prstGeom prst="rect">
                <a:avLst/>
              </a:prstGeom>
              <a:blipFill rotWithShape="0">
                <a:blip r:embed="rId12"/>
                <a:stretch>
                  <a:fillRect l="-1868" b="-30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2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Activation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2"/>
            <a:ext cx="10515600" cy="587827"/>
          </a:xfrm>
        </p:spPr>
        <p:txBody>
          <a:bodyPr/>
          <a:lstStyle/>
          <a:p>
            <a:r>
              <a:rPr lang="zh-TW" altLang="en-US" dirty="0" smtClean="0"/>
              <a:t>如果沒有</a:t>
            </a:r>
            <a:r>
              <a:rPr lang="en-US" altLang="zh-TW" dirty="0" smtClean="0"/>
              <a:t>activation function</a:t>
            </a:r>
            <a:r>
              <a:rPr lang="zh-TW" altLang="en-US" dirty="0" smtClean="0"/>
              <a:t>會有什麼影響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24487" y="3031875"/>
                <a:ext cx="293292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000" b="1" dirty="0"/>
              </a:p>
              <a:p>
                <a:endParaRPr lang="en-US" altLang="zh-TW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TW" sz="20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u="sng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0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000" b="1" dirty="0" smtClean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87" y="3031875"/>
                <a:ext cx="2932924" cy="2554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11" y="2649887"/>
            <a:ext cx="4969976" cy="299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053137" y="2968712"/>
                <a:ext cx="4138863" cy="2175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b="1" dirty="0"/>
              </a:p>
              <a:p>
                <a:endParaRPr lang="en-US" altLang="zh-TW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0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000" b="1" dirty="0" smtClean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137" y="2968712"/>
                <a:ext cx="4138863" cy="2175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右箭號 5"/>
          <p:cNvSpPr/>
          <p:nvPr/>
        </p:nvSpPr>
        <p:spPr>
          <a:xfrm>
            <a:off x="7796463" y="3694019"/>
            <a:ext cx="721895" cy="27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71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fr-FR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fr-FR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ReLU(Rectified Linear Unit)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系列：</a:t>
            </a:r>
            <a:endParaRPr lang="fr-FR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ReLU6</a:t>
            </a:r>
            <a:endParaRPr lang="fr-FR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PReLU</a:t>
            </a:r>
          </a:p>
          <a:p>
            <a:r>
              <a:rPr lang="fr-FR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RReLU</a:t>
            </a:r>
          </a:p>
          <a:p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ELU (Exponential Linear Unit)</a:t>
            </a:r>
          </a:p>
          <a:p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SELU (Scaled Exponential Linear Units</a:t>
            </a:r>
            <a:r>
              <a:rPr lang="fr-FR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70330" y="1492442"/>
                <a:ext cx="7886700" cy="473055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將值壓到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0~1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之間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將值壓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-1~1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之間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zh-TW" altLang="en-US" dirty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330" y="1492442"/>
                <a:ext cx="7886700" cy="4730558"/>
              </a:xfrm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157845" y="365760"/>
            <a:ext cx="7886700" cy="1325562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10" y="1492443"/>
            <a:ext cx="3804234" cy="21764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11" y="3912591"/>
            <a:ext cx="3749365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863024" y="1691323"/>
                <a:ext cx="8476343" cy="4970735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altLang="zh-TW" sz="160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,6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≥6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i="1">
                        <a:latin typeface="Cambria Math" panose="02040503050406030204" pitchFamily="18" charset="0"/>
                      </a:rPr>
                      <m:t>Leaky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𝑑𝑒𝑓𝑎𝑢𝑙𝑡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=0.1</m:t>
                        </m:r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PReLU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0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是訓練得到，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𝑖𝑛𝑖𝑡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設定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:0.25)</m:t>
                    </m:r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RReLU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160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是隨機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𝑙𝑜𝑤𝑒𝑟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＝</m:t>
                    </m:r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𝑢𝑝𝑝𝑒𝑟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＝</m:t>
                    </m:r>
                    <m:f>
                      <m:f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選取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zh-TW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16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SELU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scale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zh-TW" alt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altLang="zh-TW" sz="1600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TW" sz="1600">
                        <a:latin typeface="Cambria Math" panose="02040503050406030204" pitchFamily="18" charset="0"/>
                      </a:rPr>
                      <m:t>scale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1600" dirty="0">
                    <a:latin typeface="Times New Roman" panose="02020603050405020304" pitchFamily="18" charset="0"/>
                  </a:rPr>
                  <a:t/>
                </a:r>
                <a:br>
                  <a:rPr lang="en-US" altLang="zh-TW" sz="1600" dirty="0">
                    <a:latin typeface="Times New Roman" panose="02020603050405020304" pitchFamily="18" charset="0"/>
                  </a:rPr>
                </a:br>
                <a:r>
                  <a:rPr lang="en-US" altLang="zh-TW" sz="1600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α=1.6732632423543772848170429916717</a:t>
                </a:r>
                <a:br>
                  <a:rPr lang="el-GR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scale=1.0507009873554804934193349852946</a:t>
                </a: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3024" y="1691323"/>
                <a:ext cx="8476343" cy="497073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2157845" y="365760"/>
            <a:ext cx="7886700" cy="1325562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系列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Outline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1.</a:t>
            </a:r>
            <a:r>
              <a:rPr lang="zh-TW" altLang="en-US" sz="3200" dirty="0"/>
              <a:t>類神經</a:t>
            </a:r>
            <a:r>
              <a:rPr lang="zh-TW" altLang="en-US" sz="3200" dirty="0" smtClean="0"/>
              <a:t>網路</a:t>
            </a:r>
            <a:r>
              <a:rPr lang="en-US" altLang="zh-TW" sz="3200" dirty="0" smtClean="0"/>
              <a:t>(Neural Network, NN)</a:t>
            </a:r>
          </a:p>
          <a:p>
            <a:r>
              <a:rPr lang="en-US" altLang="zh-TW" sz="3200" dirty="0" smtClean="0"/>
              <a:t>2.</a:t>
            </a:r>
            <a:r>
              <a:rPr lang="zh-TW" altLang="en-US" sz="3200" dirty="0"/>
              <a:t>感知</a:t>
            </a:r>
            <a:r>
              <a:rPr lang="zh-TW" altLang="en-US" sz="3200" dirty="0" smtClean="0"/>
              <a:t>機</a:t>
            </a:r>
            <a:r>
              <a:rPr lang="en-US" altLang="zh-TW" sz="3200" dirty="0" smtClean="0"/>
              <a:t>(Perception)</a:t>
            </a:r>
          </a:p>
          <a:p>
            <a:r>
              <a:rPr lang="en-US" altLang="zh-TW" sz="3200" dirty="0" smtClean="0"/>
              <a:t>3. Multi-layer </a:t>
            </a:r>
            <a:r>
              <a:rPr lang="en-US" altLang="zh-TW" sz="3200" dirty="0"/>
              <a:t>perception (MLP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 smtClean="0"/>
              <a:t>4. How NN work?</a:t>
            </a:r>
          </a:p>
          <a:p>
            <a:r>
              <a:rPr lang="en-US" altLang="zh-TW" sz="3200" dirty="0" smtClean="0"/>
              <a:t>5.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Loss function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426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250" t="28222" r="23666" b="25111"/>
          <a:stretch/>
        </p:blipFill>
        <p:spPr>
          <a:xfrm>
            <a:off x="3073400" y="1803400"/>
            <a:ext cx="5194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Polyhedral Regions</a:t>
            </a:r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857555" y="3222284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2283006" y="2629902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單箭頭接點 44"/>
          <p:cNvCxnSpPr>
            <a:stCxn id="43" idx="6"/>
            <a:endCxn id="44" idx="2"/>
          </p:cNvCxnSpPr>
          <p:nvPr/>
        </p:nvCxnSpPr>
        <p:spPr>
          <a:xfrm flipV="1">
            <a:off x="1001571" y="2737902"/>
            <a:ext cx="1281435" cy="55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39552" y="29969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337006" y="3296086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stCxn id="47" idx="0"/>
            <a:endCxn id="44" idx="4"/>
          </p:cNvCxnSpPr>
          <p:nvPr/>
        </p:nvCxnSpPr>
        <p:spPr>
          <a:xfrm flipV="1">
            <a:off x="2391006" y="2845902"/>
            <a:ext cx="0" cy="4501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4" idx="6"/>
            <a:endCxn id="59" idx="2"/>
          </p:cNvCxnSpPr>
          <p:nvPr/>
        </p:nvCxnSpPr>
        <p:spPr>
          <a:xfrm>
            <a:off x="2499006" y="2737902"/>
            <a:ext cx="1287924" cy="101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945235" y="4241991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9941" y="416067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單箭頭接點 51"/>
          <p:cNvCxnSpPr>
            <a:stCxn id="50" idx="7"/>
            <a:endCxn id="44" idx="2"/>
          </p:cNvCxnSpPr>
          <p:nvPr/>
        </p:nvCxnSpPr>
        <p:spPr>
          <a:xfrm flipV="1">
            <a:off x="1068160" y="2737902"/>
            <a:ext cx="1214846" cy="15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2267744" y="4810566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菱形 53"/>
          <p:cNvSpPr/>
          <p:nvPr/>
        </p:nvSpPr>
        <p:spPr>
          <a:xfrm>
            <a:off x="2321744" y="5409232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54"/>
          <p:cNvCxnSpPr>
            <a:stCxn id="54" idx="0"/>
            <a:endCxn id="53" idx="4"/>
          </p:cNvCxnSpPr>
          <p:nvPr/>
        </p:nvCxnSpPr>
        <p:spPr>
          <a:xfrm flipV="1">
            <a:off x="2375744" y="5026566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53" idx="6"/>
            <a:endCxn id="59" idx="2"/>
          </p:cNvCxnSpPr>
          <p:nvPr/>
        </p:nvCxnSpPr>
        <p:spPr>
          <a:xfrm flipV="1">
            <a:off x="2483744" y="3750039"/>
            <a:ext cx="1303186" cy="1168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0" idx="6"/>
            <a:endCxn id="53" idx="2"/>
          </p:cNvCxnSpPr>
          <p:nvPr/>
        </p:nvCxnSpPr>
        <p:spPr>
          <a:xfrm>
            <a:off x="1089251" y="4313991"/>
            <a:ext cx="1178493" cy="604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3" idx="5"/>
            <a:endCxn id="53" idx="1"/>
          </p:cNvCxnSpPr>
          <p:nvPr/>
        </p:nvCxnSpPr>
        <p:spPr>
          <a:xfrm>
            <a:off x="980480" y="3345196"/>
            <a:ext cx="1318896" cy="149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3786930" y="364203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菱形 59"/>
          <p:cNvSpPr/>
          <p:nvPr/>
        </p:nvSpPr>
        <p:spPr>
          <a:xfrm>
            <a:off x="3840930" y="425710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stCxn id="60" idx="0"/>
          </p:cNvCxnSpPr>
          <p:nvPr/>
        </p:nvCxnSpPr>
        <p:spPr>
          <a:xfrm flipV="1">
            <a:off x="3894930" y="387443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59" idx="6"/>
          </p:cNvCxnSpPr>
          <p:nvPr/>
        </p:nvCxnSpPr>
        <p:spPr>
          <a:xfrm>
            <a:off x="4002930" y="3750039"/>
            <a:ext cx="679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/>
          <p:cNvSpPr/>
          <p:nvPr/>
        </p:nvSpPr>
        <p:spPr>
          <a:xfrm>
            <a:off x="2296868" y="364203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2350868" y="425710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單箭頭接點 64"/>
          <p:cNvCxnSpPr>
            <a:stCxn id="64" idx="0"/>
          </p:cNvCxnSpPr>
          <p:nvPr/>
        </p:nvCxnSpPr>
        <p:spPr>
          <a:xfrm flipV="1">
            <a:off x="2404868" y="387443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stCxn id="50" idx="7"/>
            <a:endCxn id="63" idx="2"/>
          </p:cNvCxnSpPr>
          <p:nvPr/>
        </p:nvCxnSpPr>
        <p:spPr>
          <a:xfrm flipV="1">
            <a:off x="1068160" y="3750039"/>
            <a:ext cx="1228708" cy="51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43" idx="6"/>
            <a:endCxn id="63" idx="1"/>
          </p:cNvCxnSpPr>
          <p:nvPr/>
        </p:nvCxnSpPr>
        <p:spPr>
          <a:xfrm>
            <a:off x="1001571" y="3294284"/>
            <a:ext cx="1326929" cy="379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3" idx="6"/>
            <a:endCxn id="59" idx="2"/>
          </p:cNvCxnSpPr>
          <p:nvPr/>
        </p:nvCxnSpPr>
        <p:spPr>
          <a:xfrm>
            <a:off x="2512868" y="3750039"/>
            <a:ext cx="12740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物件 68"/>
          <p:cNvGraphicFramePr>
            <a:graphicFrameLocks noChangeAspect="1"/>
          </p:cNvGraphicFramePr>
          <p:nvPr>
            <p:extLst/>
          </p:nvPr>
        </p:nvGraphicFramePr>
        <p:xfrm>
          <a:off x="2520377" y="2280652"/>
          <a:ext cx="139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name="方程式" r:id="rId3" imgW="863280" imgH="215640" progId="Equation.3">
                  <p:embed/>
                </p:oleObj>
              </mc:Choice>
              <mc:Fallback>
                <p:oleObj name="方程式" r:id="rId3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377" y="2280652"/>
                        <a:ext cx="139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物件 69"/>
          <p:cNvGraphicFramePr>
            <a:graphicFrameLocks noChangeAspect="1"/>
          </p:cNvGraphicFramePr>
          <p:nvPr>
            <p:extLst/>
          </p:nvPr>
        </p:nvGraphicFramePr>
        <p:xfrm>
          <a:off x="2438572" y="3312294"/>
          <a:ext cx="14398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3" name="方程式" r:id="rId5" imgW="888840" imgH="215640" progId="Equation.3">
                  <p:embed/>
                </p:oleObj>
              </mc:Choice>
              <mc:Fallback>
                <p:oleObj name="方程式" r:id="rId5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572" y="3312294"/>
                        <a:ext cx="14398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物件 70"/>
          <p:cNvGraphicFramePr>
            <a:graphicFrameLocks noChangeAspect="1"/>
          </p:cNvGraphicFramePr>
          <p:nvPr>
            <p:extLst/>
          </p:nvPr>
        </p:nvGraphicFramePr>
        <p:xfrm>
          <a:off x="2463972" y="4836294"/>
          <a:ext cx="1419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4" name="方程式" r:id="rId7" imgW="876240" imgH="228600" progId="Equation.3">
                  <p:embed/>
                </p:oleObj>
              </mc:Choice>
              <mc:Fallback>
                <p:oleObj name="方程式" r:id="rId7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972" y="4836294"/>
                        <a:ext cx="14192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物件 71"/>
          <p:cNvGraphicFramePr>
            <a:graphicFrameLocks noChangeAspect="1"/>
          </p:cNvGraphicFramePr>
          <p:nvPr>
            <p:extLst/>
          </p:nvPr>
        </p:nvGraphicFramePr>
        <p:xfrm>
          <a:off x="4002930" y="3319670"/>
          <a:ext cx="8842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5" name="方程式" r:id="rId9" imgW="545760" imgH="203040" progId="Equation.3">
                  <p:embed/>
                </p:oleObj>
              </mc:Choice>
              <mc:Fallback>
                <p:oleObj name="方程式" r:id="rId9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930" y="3319670"/>
                        <a:ext cx="8842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915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Polyhedral Regions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857555" y="3222284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283006" y="2629902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stCxn id="4" idx="6"/>
            <a:endCxn id="5" idx="2"/>
          </p:cNvCxnSpPr>
          <p:nvPr/>
        </p:nvCxnSpPr>
        <p:spPr>
          <a:xfrm flipV="1">
            <a:off x="1001571" y="2737902"/>
            <a:ext cx="1281435" cy="55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39552" y="29969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2337006" y="3296086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>
            <a:stCxn id="8" idx="0"/>
            <a:endCxn id="5" idx="4"/>
          </p:cNvCxnSpPr>
          <p:nvPr/>
        </p:nvCxnSpPr>
        <p:spPr>
          <a:xfrm flipV="1">
            <a:off x="2391006" y="2845902"/>
            <a:ext cx="0" cy="4501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6"/>
            <a:endCxn id="20" idx="2"/>
          </p:cNvCxnSpPr>
          <p:nvPr/>
        </p:nvCxnSpPr>
        <p:spPr>
          <a:xfrm>
            <a:off x="2499006" y="2737902"/>
            <a:ext cx="1287924" cy="101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945235" y="4241991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9941" y="416067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/>
          <p:cNvCxnSpPr>
            <a:stCxn id="11" idx="7"/>
            <a:endCxn id="5" idx="2"/>
          </p:cNvCxnSpPr>
          <p:nvPr/>
        </p:nvCxnSpPr>
        <p:spPr>
          <a:xfrm flipV="1">
            <a:off x="1068160" y="2737902"/>
            <a:ext cx="1214846" cy="15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2267744" y="4810566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2321744" y="5409232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15" idx="0"/>
            <a:endCxn id="14" idx="4"/>
          </p:cNvCxnSpPr>
          <p:nvPr/>
        </p:nvCxnSpPr>
        <p:spPr>
          <a:xfrm flipV="1">
            <a:off x="2375744" y="5026566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4" idx="6"/>
            <a:endCxn id="20" idx="2"/>
          </p:cNvCxnSpPr>
          <p:nvPr/>
        </p:nvCxnSpPr>
        <p:spPr>
          <a:xfrm flipV="1">
            <a:off x="2483744" y="3750039"/>
            <a:ext cx="1303186" cy="1168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6"/>
            <a:endCxn id="14" idx="2"/>
          </p:cNvCxnSpPr>
          <p:nvPr/>
        </p:nvCxnSpPr>
        <p:spPr>
          <a:xfrm>
            <a:off x="1089251" y="4313991"/>
            <a:ext cx="1178493" cy="604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4" idx="5"/>
            <a:endCxn id="14" idx="1"/>
          </p:cNvCxnSpPr>
          <p:nvPr/>
        </p:nvCxnSpPr>
        <p:spPr>
          <a:xfrm>
            <a:off x="980480" y="3345196"/>
            <a:ext cx="1318896" cy="149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3786930" y="364203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840930" y="425710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>
            <a:stCxn id="21" idx="0"/>
          </p:cNvCxnSpPr>
          <p:nvPr/>
        </p:nvCxnSpPr>
        <p:spPr>
          <a:xfrm flipV="1">
            <a:off x="3894930" y="387443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20" idx="6"/>
          </p:cNvCxnSpPr>
          <p:nvPr/>
        </p:nvCxnSpPr>
        <p:spPr>
          <a:xfrm>
            <a:off x="4002930" y="3750039"/>
            <a:ext cx="679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2296868" y="364203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350868" y="425710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25" idx="0"/>
          </p:cNvCxnSpPr>
          <p:nvPr/>
        </p:nvCxnSpPr>
        <p:spPr>
          <a:xfrm flipV="1">
            <a:off x="2404868" y="387443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7"/>
            <a:endCxn id="24" idx="2"/>
          </p:cNvCxnSpPr>
          <p:nvPr/>
        </p:nvCxnSpPr>
        <p:spPr>
          <a:xfrm flipV="1">
            <a:off x="1068160" y="3750039"/>
            <a:ext cx="1228708" cy="51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" idx="6"/>
            <a:endCxn id="24" idx="1"/>
          </p:cNvCxnSpPr>
          <p:nvPr/>
        </p:nvCxnSpPr>
        <p:spPr>
          <a:xfrm>
            <a:off x="1001571" y="3294284"/>
            <a:ext cx="1326929" cy="379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4" idx="6"/>
            <a:endCxn id="20" idx="2"/>
          </p:cNvCxnSpPr>
          <p:nvPr/>
        </p:nvCxnSpPr>
        <p:spPr>
          <a:xfrm>
            <a:off x="2512868" y="3750039"/>
            <a:ext cx="12740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/>
          </p:nvPr>
        </p:nvGraphicFramePr>
        <p:xfrm>
          <a:off x="2520377" y="2280652"/>
          <a:ext cx="139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2" name="方程式" r:id="rId3" imgW="863280" imgH="215640" progId="Equation.3">
                  <p:embed/>
                </p:oleObj>
              </mc:Choice>
              <mc:Fallback>
                <p:oleObj name="方程式" r:id="rId3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377" y="2280652"/>
                        <a:ext cx="139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/>
          </p:nvPr>
        </p:nvGraphicFramePr>
        <p:xfrm>
          <a:off x="2438572" y="3312294"/>
          <a:ext cx="14398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方程式" r:id="rId5" imgW="888840" imgH="215640" progId="Equation.3">
                  <p:embed/>
                </p:oleObj>
              </mc:Choice>
              <mc:Fallback>
                <p:oleObj name="方程式" r:id="rId5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572" y="3312294"/>
                        <a:ext cx="14398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/>
          <p:cNvGraphicFramePr>
            <a:graphicFrameLocks noChangeAspect="1"/>
          </p:cNvGraphicFramePr>
          <p:nvPr>
            <p:extLst/>
          </p:nvPr>
        </p:nvGraphicFramePr>
        <p:xfrm>
          <a:off x="2463972" y="4836294"/>
          <a:ext cx="1419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4" name="方程式" r:id="rId7" imgW="876240" imgH="228600" progId="Equation.3">
                  <p:embed/>
                </p:oleObj>
              </mc:Choice>
              <mc:Fallback>
                <p:oleObj name="方程式" r:id="rId7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972" y="4836294"/>
                        <a:ext cx="14192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/>
          <p:cNvGraphicFramePr>
            <a:graphicFrameLocks noChangeAspect="1"/>
          </p:cNvGraphicFramePr>
          <p:nvPr>
            <p:extLst/>
          </p:nvPr>
        </p:nvGraphicFramePr>
        <p:xfrm>
          <a:off x="4002930" y="3319670"/>
          <a:ext cx="8842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" name="方程式" r:id="rId9" imgW="545760" imgH="203040" progId="Equation.3">
                  <p:embed/>
                </p:oleObj>
              </mc:Choice>
              <mc:Fallback>
                <p:oleObj name="方程式" r:id="rId9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930" y="3319670"/>
                        <a:ext cx="8842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59137" y="1796623"/>
            <a:ext cx="5624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of neurons divides the input d-dimensional space into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polyhedral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formed by hyperplane intersections.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2292620" y="2676735"/>
            <a:ext cx="189231" cy="122333"/>
            <a:chOff x="1119426" y="2056656"/>
            <a:chExt cx="423442" cy="296416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1119426" y="2312171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331640" y="2056656"/>
              <a:ext cx="0" cy="2964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00478" y="2106759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2306325" y="3683612"/>
            <a:ext cx="189231" cy="122333"/>
            <a:chOff x="1119426" y="2056656"/>
            <a:chExt cx="423442" cy="296416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1119426" y="2312171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V="1">
              <a:off x="1331640" y="2056656"/>
              <a:ext cx="0" cy="2964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1300478" y="2106759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>
            <a:off x="2278914" y="4857399"/>
            <a:ext cx="189231" cy="122333"/>
            <a:chOff x="1119426" y="2056656"/>
            <a:chExt cx="423442" cy="296416"/>
          </a:xfrm>
        </p:grpSpPr>
        <p:cxnSp>
          <p:nvCxnSpPr>
            <p:cNvPr id="44" name="直線接點 43"/>
            <p:cNvCxnSpPr/>
            <p:nvPr/>
          </p:nvCxnSpPr>
          <p:spPr>
            <a:xfrm>
              <a:off x="1119426" y="2312171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1331640" y="2056656"/>
              <a:ext cx="0" cy="2964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1300478" y="2106759"/>
              <a:ext cx="2423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9" r="31178"/>
          <a:stretch/>
        </p:blipFill>
        <p:spPr bwMode="auto">
          <a:xfrm>
            <a:off x="5572611" y="3468034"/>
            <a:ext cx="4249306" cy="31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26536" y="1559226"/>
            <a:ext cx="456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activation </a:t>
            </a:r>
            <a:r>
              <a:rPr lang="en-US" altLang="zh-TW" sz="2400" b="1" dirty="0" smtClean="0"/>
              <a:t>function = step function</a:t>
            </a:r>
            <a:endParaRPr lang="zh-TW" altLang="en-US" sz="2400" b="1" dirty="0"/>
          </a:p>
        </p:txBody>
      </p:sp>
      <p:grpSp>
        <p:nvGrpSpPr>
          <p:cNvPr id="59" name="群組 58"/>
          <p:cNvGrpSpPr/>
          <p:nvPr/>
        </p:nvGrpSpPr>
        <p:grpSpPr>
          <a:xfrm>
            <a:off x="5943600" y="3468034"/>
            <a:ext cx="3878317" cy="2987195"/>
            <a:chOff x="5943600" y="3468034"/>
            <a:chExt cx="3878317" cy="2987195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5943600" y="3468034"/>
              <a:ext cx="1600200" cy="124548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8501743" y="5409232"/>
              <a:ext cx="1320174" cy="104599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6596743" y="5409232"/>
              <a:ext cx="1905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V="1">
              <a:off x="6596743" y="4713514"/>
              <a:ext cx="947057" cy="69571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4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Polyhedral </a:t>
            </a:r>
            <a:r>
              <a:rPr lang="en-US" altLang="zh-TW" dirty="0" smtClean="0"/>
              <a:t>Regions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857555" y="3222284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283006" y="2629902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>
            <a:stCxn id="5" idx="6"/>
            <a:endCxn id="6" idx="2"/>
          </p:cNvCxnSpPr>
          <p:nvPr/>
        </p:nvCxnSpPr>
        <p:spPr>
          <a:xfrm flipV="1">
            <a:off x="1001571" y="2737902"/>
            <a:ext cx="1281435" cy="55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9552" y="29969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2337006" y="3296086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stCxn id="9" idx="0"/>
            <a:endCxn id="6" idx="4"/>
          </p:cNvCxnSpPr>
          <p:nvPr/>
        </p:nvCxnSpPr>
        <p:spPr>
          <a:xfrm flipV="1">
            <a:off x="2391006" y="2845902"/>
            <a:ext cx="0" cy="4501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6"/>
            <a:endCxn id="21" idx="2"/>
          </p:cNvCxnSpPr>
          <p:nvPr/>
        </p:nvCxnSpPr>
        <p:spPr>
          <a:xfrm>
            <a:off x="2499006" y="2737902"/>
            <a:ext cx="1287924" cy="1012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945235" y="4241991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9941" y="416067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/>
          <p:cNvCxnSpPr>
            <a:stCxn id="12" idx="7"/>
            <a:endCxn id="6" idx="2"/>
          </p:cNvCxnSpPr>
          <p:nvPr/>
        </p:nvCxnSpPr>
        <p:spPr>
          <a:xfrm flipV="1">
            <a:off x="1068160" y="2737902"/>
            <a:ext cx="1214846" cy="15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267744" y="4810566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2321744" y="5409232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6" idx="0"/>
            <a:endCxn id="15" idx="4"/>
          </p:cNvCxnSpPr>
          <p:nvPr/>
        </p:nvCxnSpPr>
        <p:spPr>
          <a:xfrm flipV="1">
            <a:off x="2375744" y="5026566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5" idx="6"/>
            <a:endCxn id="21" idx="2"/>
          </p:cNvCxnSpPr>
          <p:nvPr/>
        </p:nvCxnSpPr>
        <p:spPr>
          <a:xfrm flipV="1">
            <a:off x="2483744" y="3750039"/>
            <a:ext cx="1303186" cy="1168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6"/>
            <a:endCxn id="15" idx="2"/>
          </p:cNvCxnSpPr>
          <p:nvPr/>
        </p:nvCxnSpPr>
        <p:spPr>
          <a:xfrm>
            <a:off x="1089251" y="4313991"/>
            <a:ext cx="1178493" cy="604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5" idx="5"/>
            <a:endCxn id="15" idx="1"/>
          </p:cNvCxnSpPr>
          <p:nvPr/>
        </p:nvCxnSpPr>
        <p:spPr>
          <a:xfrm>
            <a:off x="980480" y="3345196"/>
            <a:ext cx="1318896" cy="149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3786930" y="3642039"/>
            <a:ext cx="216000" cy="21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3840930" y="4257104"/>
            <a:ext cx="108000" cy="108000"/>
          </a:xfrm>
          <a:prstGeom prst="diamond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/>
          <p:cNvCxnSpPr>
            <a:stCxn id="22" idx="0"/>
          </p:cNvCxnSpPr>
          <p:nvPr/>
        </p:nvCxnSpPr>
        <p:spPr>
          <a:xfrm flipV="1">
            <a:off x="3894930" y="3874438"/>
            <a:ext cx="0" cy="38266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1" idx="6"/>
          </p:cNvCxnSpPr>
          <p:nvPr/>
        </p:nvCxnSpPr>
        <p:spPr>
          <a:xfrm>
            <a:off x="4002930" y="3750039"/>
            <a:ext cx="6799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2296868" y="364203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2350868" y="425710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>
            <a:stCxn id="26" idx="0"/>
          </p:cNvCxnSpPr>
          <p:nvPr/>
        </p:nvCxnSpPr>
        <p:spPr>
          <a:xfrm flipV="1">
            <a:off x="2404868" y="387443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2" idx="7"/>
            <a:endCxn id="25" idx="2"/>
          </p:cNvCxnSpPr>
          <p:nvPr/>
        </p:nvCxnSpPr>
        <p:spPr>
          <a:xfrm flipV="1">
            <a:off x="1068160" y="3750039"/>
            <a:ext cx="1228708" cy="51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5" idx="6"/>
            <a:endCxn id="25" idx="1"/>
          </p:cNvCxnSpPr>
          <p:nvPr/>
        </p:nvCxnSpPr>
        <p:spPr>
          <a:xfrm>
            <a:off x="1001571" y="3294284"/>
            <a:ext cx="1326929" cy="379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5" idx="6"/>
            <a:endCxn id="21" idx="2"/>
          </p:cNvCxnSpPr>
          <p:nvPr/>
        </p:nvCxnSpPr>
        <p:spPr>
          <a:xfrm>
            <a:off x="2512868" y="3750039"/>
            <a:ext cx="12740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物件 30"/>
          <p:cNvGraphicFramePr>
            <a:graphicFrameLocks noChangeAspect="1"/>
          </p:cNvGraphicFramePr>
          <p:nvPr>
            <p:extLst/>
          </p:nvPr>
        </p:nvGraphicFramePr>
        <p:xfrm>
          <a:off x="2520377" y="2280652"/>
          <a:ext cx="139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6" name="方程式" r:id="rId3" imgW="863280" imgH="215640" progId="Equation.3">
                  <p:embed/>
                </p:oleObj>
              </mc:Choice>
              <mc:Fallback>
                <p:oleObj name="方程式" r:id="rId3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377" y="2280652"/>
                        <a:ext cx="139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/>
          <p:cNvGraphicFramePr>
            <a:graphicFrameLocks noChangeAspect="1"/>
          </p:cNvGraphicFramePr>
          <p:nvPr>
            <p:extLst/>
          </p:nvPr>
        </p:nvGraphicFramePr>
        <p:xfrm>
          <a:off x="2438572" y="3312294"/>
          <a:ext cx="14398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" name="方程式" r:id="rId5" imgW="888840" imgH="215640" progId="Equation.3">
                  <p:embed/>
                </p:oleObj>
              </mc:Choice>
              <mc:Fallback>
                <p:oleObj name="方程式" r:id="rId5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572" y="3312294"/>
                        <a:ext cx="14398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/>
          <p:cNvGraphicFramePr>
            <a:graphicFrameLocks noChangeAspect="1"/>
          </p:cNvGraphicFramePr>
          <p:nvPr>
            <p:extLst/>
          </p:nvPr>
        </p:nvGraphicFramePr>
        <p:xfrm>
          <a:off x="2463972" y="4836294"/>
          <a:ext cx="1419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8" name="方程式" r:id="rId7" imgW="876240" imgH="228600" progId="Equation.3">
                  <p:embed/>
                </p:oleObj>
              </mc:Choice>
              <mc:Fallback>
                <p:oleObj name="方程式" r:id="rId7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972" y="4836294"/>
                        <a:ext cx="14192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物件 33"/>
          <p:cNvGraphicFramePr>
            <a:graphicFrameLocks noChangeAspect="1"/>
          </p:cNvGraphicFramePr>
          <p:nvPr>
            <p:extLst/>
          </p:nvPr>
        </p:nvGraphicFramePr>
        <p:xfrm>
          <a:off x="4002930" y="3319670"/>
          <a:ext cx="8842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9" name="方程式" r:id="rId9" imgW="545760" imgH="203040" progId="Equation.3">
                  <p:embed/>
                </p:oleObj>
              </mc:Choice>
              <mc:Fallback>
                <p:oleObj name="方程式" r:id="rId9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930" y="3319670"/>
                        <a:ext cx="8842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字方塊 34"/>
          <p:cNvSpPr txBox="1"/>
          <p:nvPr/>
        </p:nvSpPr>
        <p:spPr>
          <a:xfrm>
            <a:off x="4951147" y="1858670"/>
            <a:ext cx="584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vectors located within one of these polyhedral regions are mapped onto a specific vertex of the unit hypercube.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5652120" y="3732129"/>
            <a:ext cx="3096344" cy="2744129"/>
            <a:chOff x="5127744" y="3732129"/>
            <a:chExt cx="3096344" cy="2744129"/>
          </a:xfrm>
        </p:grpSpPr>
        <p:sp>
          <p:nvSpPr>
            <p:cNvPr id="37" name="矩形 36"/>
            <p:cNvSpPr/>
            <p:nvPr/>
          </p:nvSpPr>
          <p:spPr>
            <a:xfrm>
              <a:off x="5128260" y="5038758"/>
              <a:ext cx="2148840" cy="1416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平行四邊形 37"/>
            <p:cNvSpPr/>
            <p:nvPr/>
          </p:nvSpPr>
          <p:spPr>
            <a:xfrm>
              <a:off x="5127744" y="3732129"/>
              <a:ext cx="3096344" cy="1307723"/>
            </a:xfrm>
            <a:prstGeom prst="parallelogram">
              <a:avLst>
                <a:gd name="adj" fmla="val 731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平行四邊形 38"/>
            <p:cNvSpPr/>
            <p:nvPr/>
          </p:nvSpPr>
          <p:spPr>
            <a:xfrm rot="18387814">
              <a:off x="6380869" y="4672061"/>
              <a:ext cx="2742609" cy="865786"/>
            </a:xfrm>
            <a:prstGeom prst="parallelogram">
              <a:avLst>
                <a:gd name="adj" fmla="val 1358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0" name="直線單箭頭接點 39"/>
          <p:cNvCxnSpPr>
            <a:stCxn id="51" idx="0"/>
            <a:endCxn id="52" idx="4"/>
          </p:cNvCxnSpPr>
          <p:nvPr/>
        </p:nvCxnSpPr>
        <p:spPr>
          <a:xfrm flipH="1" flipV="1">
            <a:off x="6630000" y="3816829"/>
            <a:ext cx="30232" cy="13458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5652636" y="5306706"/>
            <a:ext cx="935588" cy="114837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51" idx="6"/>
            <a:endCxn id="58" idx="2"/>
          </p:cNvCxnSpPr>
          <p:nvPr/>
        </p:nvCxnSpPr>
        <p:spPr>
          <a:xfrm flipV="1">
            <a:off x="6732240" y="5181886"/>
            <a:ext cx="1937045" cy="5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6308832" y="3331235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8343058" y="3331235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269346" y="4530007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076056" y="4681054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985840" y="6255030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695347" y="6381328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549276" y="5173449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71711" y="5263177"/>
            <a:ext cx="66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6588224" y="5162706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57992" y="3672829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8669285" y="3682098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7735872" y="4954566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598836" y="4967852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5591665" y="6387277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730792" y="6393079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8669285" y="5109886"/>
            <a:ext cx="144016" cy="14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六邊形 58"/>
          <p:cNvSpPr/>
          <p:nvPr/>
        </p:nvSpPr>
        <p:spPr>
          <a:xfrm rot="19679362">
            <a:off x="5393212" y="4080027"/>
            <a:ext cx="3594063" cy="2049701"/>
          </a:xfrm>
          <a:prstGeom prst="hexagon">
            <a:avLst>
              <a:gd name="adj" fmla="val 44975"/>
              <a:gd name="vf" fmla="val 115470"/>
            </a:avLst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2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9" r="31178"/>
          <a:stretch/>
        </p:blipFill>
        <p:spPr bwMode="auto">
          <a:xfrm>
            <a:off x="8689499" y="0"/>
            <a:ext cx="2596181" cy="195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9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Dimension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Reduction(Feature Projection)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3" y="1567543"/>
            <a:ext cx="6226628" cy="256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01" y="3977198"/>
            <a:ext cx="7051313" cy="2721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0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610850" cy="1143000"/>
          </a:xfrm>
        </p:spPr>
        <p:txBody>
          <a:bodyPr/>
          <a:lstStyle/>
          <a:p>
            <a:pPr algn="ctr"/>
            <a:r>
              <a:rPr lang="en-US" altLang="zh-TW" b="1" dirty="0"/>
              <a:t>Principle Component Analysis</a:t>
            </a:r>
          </a:p>
        </p:txBody>
      </p:sp>
      <p:pic>
        <p:nvPicPr>
          <p:cNvPr id="21" name="圖片 2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2" y="1606268"/>
            <a:ext cx="10989085" cy="4859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NN and Dimension Reduction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943535" y="3574296"/>
            <a:ext cx="631968" cy="1823859"/>
            <a:chOff x="879865" y="3037618"/>
            <a:chExt cx="631968" cy="1823859"/>
          </a:xfrm>
        </p:grpSpPr>
        <p:sp>
          <p:nvSpPr>
            <p:cNvPr id="5" name="橢圓 4"/>
            <p:cNvSpPr/>
            <p:nvPr/>
          </p:nvSpPr>
          <p:spPr>
            <a:xfrm>
              <a:off x="1247566" y="3262950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29563" y="3037618"/>
                  <a:ext cx="4655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63" y="3037618"/>
                  <a:ext cx="4655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橢圓 6"/>
            <p:cNvSpPr/>
            <p:nvPr/>
          </p:nvSpPr>
          <p:spPr>
            <a:xfrm>
              <a:off x="1255159" y="3756216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879865" y="3674900"/>
                  <a:ext cx="4708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65" y="3674900"/>
                  <a:ext cx="4708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橢圓 8"/>
            <p:cNvSpPr/>
            <p:nvPr/>
          </p:nvSpPr>
          <p:spPr>
            <a:xfrm>
              <a:off x="1280941" y="4573461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905647" y="4492145"/>
                  <a:ext cx="4858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647" y="4492145"/>
                  <a:ext cx="48583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 rot="5400000">
              <a:off x="1132242" y="411255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TW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9447142" y="3544050"/>
            <a:ext cx="847262" cy="1849246"/>
            <a:chOff x="1142501" y="3019768"/>
            <a:chExt cx="847262" cy="1849246"/>
          </a:xfrm>
        </p:grpSpPr>
        <p:sp>
          <p:nvSpPr>
            <p:cNvPr id="14" name="橢圓 13"/>
            <p:cNvSpPr/>
            <p:nvPr/>
          </p:nvSpPr>
          <p:spPr>
            <a:xfrm>
              <a:off x="1247566" y="3262950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399175" y="3019768"/>
                  <a:ext cx="5248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175" y="3019768"/>
                  <a:ext cx="524887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橢圓 15"/>
            <p:cNvSpPr/>
            <p:nvPr/>
          </p:nvSpPr>
          <p:spPr>
            <a:xfrm>
              <a:off x="1255159" y="3756216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327392" y="3773123"/>
                  <a:ext cx="5302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 dirty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392" y="3773123"/>
                  <a:ext cx="530209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橢圓 17"/>
            <p:cNvSpPr/>
            <p:nvPr/>
          </p:nvSpPr>
          <p:spPr>
            <a:xfrm>
              <a:off x="1280941" y="4573461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444614" y="4499682"/>
                  <a:ext cx="5451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TW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614" y="4499682"/>
                  <a:ext cx="545149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 rot="5400000">
              <a:off x="1132242" y="411255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TW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線單箭頭接點 21"/>
          <p:cNvCxnSpPr>
            <a:stCxn id="5" idx="6"/>
            <a:endCxn id="14" idx="2"/>
          </p:cNvCxnSpPr>
          <p:nvPr/>
        </p:nvCxnSpPr>
        <p:spPr>
          <a:xfrm flipV="1">
            <a:off x="8455252" y="3859232"/>
            <a:ext cx="1096955" cy="12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7" idx="6"/>
            <a:endCxn id="14" idx="2"/>
          </p:cNvCxnSpPr>
          <p:nvPr/>
        </p:nvCxnSpPr>
        <p:spPr>
          <a:xfrm flipV="1">
            <a:off x="8462845" y="3859232"/>
            <a:ext cx="1089362" cy="5056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6"/>
            <a:endCxn id="14" idx="2"/>
          </p:cNvCxnSpPr>
          <p:nvPr/>
        </p:nvCxnSpPr>
        <p:spPr>
          <a:xfrm flipV="1">
            <a:off x="8488627" y="3859232"/>
            <a:ext cx="1063580" cy="13229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5" idx="6"/>
            <a:endCxn id="16" idx="2"/>
          </p:cNvCxnSpPr>
          <p:nvPr/>
        </p:nvCxnSpPr>
        <p:spPr>
          <a:xfrm>
            <a:off x="8455252" y="3871628"/>
            <a:ext cx="1104548" cy="480870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6"/>
            <a:endCxn id="18" idx="2"/>
          </p:cNvCxnSpPr>
          <p:nvPr/>
        </p:nvCxnSpPr>
        <p:spPr>
          <a:xfrm>
            <a:off x="8455252" y="3871628"/>
            <a:ext cx="1130330" cy="129811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6"/>
            <a:endCxn id="16" idx="2"/>
          </p:cNvCxnSpPr>
          <p:nvPr/>
        </p:nvCxnSpPr>
        <p:spPr>
          <a:xfrm flipV="1">
            <a:off x="8462845" y="4352498"/>
            <a:ext cx="1096955" cy="12396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9" idx="6"/>
            <a:endCxn id="16" idx="2"/>
          </p:cNvCxnSpPr>
          <p:nvPr/>
        </p:nvCxnSpPr>
        <p:spPr>
          <a:xfrm flipV="1">
            <a:off x="8488627" y="4352498"/>
            <a:ext cx="1071173" cy="829641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9" idx="6"/>
            <a:endCxn id="18" idx="2"/>
          </p:cNvCxnSpPr>
          <p:nvPr/>
        </p:nvCxnSpPr>
        <p:spPr>
          <a:xfrm flipV="1">
            <a:off x="8488627" y="5169743"/>
            <a:ext cx="1096955" cy="123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7" idx="6"/>
            <a:endCxn id="18" idx="2"/>
          </p:cNvCxnSpPr>
          <p:nvPr/>
        </p:nvCxnSpPr>
        <p:spPr>
          <a:xfrm>
            <a:off x="8462845" y="4364894"/>
            <a:ext cx="1122737" cy="80484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1209711" y="1412907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993687" y="4005195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915224" y="4002414"/>
                <a:ext cx="465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224" y="4002414"/>
                <a:ext cx="46557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 rot="654354">
            <a:off x="439439" y="2802801"/>
            <a:ext cx="3210664" cy="1590744"/>
            <a:chOff x="3657381" y="5003500"/>
            <a:chExt cx="3210664" cy="1590744"/>
          </a:xfrm>
        </p:grpSpPr>
        <p:cxnSp>
          <p:nvCxnSpPr>
            <p:cNvPr id="52" name="直線接點 51"/>
            <p:cNvCxnSpPr/>
            <p:nvPr/>
          </p:nvCxnSpPr>
          <p:spPr>
            <a:xfrm flipH="1">
              <a:off x="5337808" y="5039296"/>
              <a:ext cx="1530237" cy="1530366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3657381" y="5003500"/>
              <a:ext cx="1695495" cy="1590744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1234057" y="169342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PCA</a:t>
            </a:r>
            <a:r>
              <a:rPr lang="zh-TW" altLang="en-US" b="1" dirty="0" smtClean="0"/>
              <a:t>的投影軸必須正交</a:t>
            </a:r>
            <a:endParaRPr lang="en-US" altLang="zh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38813" y="1405271"/>
                <a:ext cx="470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13" y="1405271"/>
                <a:ext cx="47089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626760" y="3174718"/>
                <a:ext cx="2116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60" y="3174718"/>
                <a:ext cx="211602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762862" y="3525983"/>
                <a:ext cx="59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862" y="3525983"/>
                <a:ext cx="59958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299172" y="3980644"/>
                <a:ext cx="604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72" y="3980644"/>
                <a:ext cx="60490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344611" y="4575300"/>
                <a:ext cx="6145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11" y="4575300"/>
                <a:ext cx="61452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755860" y="2357263"/>
                <a:ext cx="2061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0" y="2357263"/>
                <a:ext cx="2061398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034690" y="2075345"/>
                <a:ext cx="449001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1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zh-TW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TW" b="1" i="1">
                          <a:latin typeface="Cambria Math"/>
                        </a:rPr>
                        <m:t>𝒙</m:t>
                      </m:r>
                      <m:r>
                        <a:rPr lang="en-US" altLang="zh-TW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1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b="1" i="1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b="1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TW" b="1" i="1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/>
                                          </a:rPr>
                                          <m:t>𝑑𝑑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b="1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690" y="2075345"/>
                <a:ext cx="4490012" cy="97270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755860" y="5096994"/>
                <a:ext cx="3917804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TW" b="1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/>
                          </a:rPr>
                          <m:t>𝑾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/>
                      </a:rPr>
                      <m:t>𝒙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60" y="5096994"/>
                <a:ext cx="3917804" cy="7087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肘形接點 34"/>
          <p:cNvCxnSpPr>
            <a:stCxn id="63" idx="3"/>
            <a:endCxn id="25" idx="1"/>
          </p:cNvCxnSpPr>
          <p:nvPr/>
        </p:nvCxnSpPr>
        <p:spPr>
          <a:xfrm flipV="1">
            <a:off x="4673664" y="2561696"/>
            <a:ext cx="2361026" cy="28896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82121" y="3702208"/>
            <a:ext cx="80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Times" panose="02020603050405020304" pitchFamily="18" charset="0"/>
                <a:cs typeface="Times" panose="02020603050405020304" pitchFamily="18" charset="0"/>
              </a:rPr>
              <a:t>拓展為</a:t>
            </a: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d</a:t>
            </a:r>
            <a:r>
              <a:rPr lang="zh-TW" altLang="en-US" b="1" dirty="0" smtClean="0">
                <a:latin typeface="Times" panose="02020603050405020304" pitchFamily="18" charset="0"/>
                <a:cs typeface="Times" panose="02020603050405020304" pitchFamily="18" charset="0"/>
              </a:rPr>
              <a:t>維</a:t>
            </a:r>
            <a:endParaRPr lang="zh-TW" altLang="en-US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NN and Dimension Reduction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70992" y="1413423"/>
                <a:ext cx="8595360" cy="1717653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b="1" dirty="0" smtClean="0"/>
                  <a:t>Principle Component Analysis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b="0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1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zh-TW" sz="2000" b="0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</a:rPr>
                        <m:t>𝒙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0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US" altLang="zh-TW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000" b="1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𝑑𝑑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000" b="1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dirty="0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en-US" sz="2000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992" y="1413423"/>
                <a:ext cx="8595360" cy="1717653"/>
              </a:xfrm>
              <a:blipFill rotWithShape="0">
                <a:blip r:embed="rId2"/>
                <a:stretch>
                  <a:fillRect l="-851" t="-4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845127" y="3470335"/>
            <a:ext cx="631968" cy="1823859"/>
            <a:chOff x="879865" y="3037618"/>
            <a:chExt cx="631968" cy="1823859"/>
          </a:xfrm>
        </p:grpSpPr>
        <p:sp>
          <p:nvSpPr>
            <p:cNvPr id="5" name="橢圓 4"/>
            <p:cNvSpPr/>
            <p:nvPr/>
          </p:nvSpPr>
          <p:spPr>
            <a:xfrm>
              <a:off x="1247566" y="3262950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29563" y="3037618"/>
                  <a:ext cx="4655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63" y="3037618"/>
                  <a:ext cx="4655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橢圓 6"/>
            <p:cNvSpPr/>
            <p:nvPr/>
          </p:nvSpPr>
          <p:spPr>
            <a:xfrm>
              <a:off x="1255159" y="3756216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879865" y="3674900"/>
                  <a:ext cx="4708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65" y="3674900"/>
                  <a:ext cx="4708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橢圓 8"/>
            <p:cNvSpPr/>
            <p:nvPr/>
          </p:nvSpPr>
          <p:spPr>
            <a:xfrm>
              <a:off x="1280941" y="4573461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905647" y="4492145"/>
                  <a:ext cx="4858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647" y="4492145"/>
                  <a:ext cx="48583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 rot="5400000">
              <a:off x="1132242" y="411255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TW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348734" y="3440089"/>
            <a:ext cx="847262" cy="1849246"/>
            <a:chOff x="1142501" y="3019768"/>
            <a:chExt cx="847262" cy="1849246"/>
          </a:xfrm>
        </p:grpSpPr>
        <p:sp>
          <p:nvSpPr>
            <p:cNvPr id="14" name="橢圓 13"/>
            <p:cNvSpPr/>
            <p:nvPr/>
          </p:nvSpPr>
          <p:spPr>
            <a:xfrm>
              <a:off x="1247566" y="3262950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399175" y="3019768"/>
                  <a:ext cx="5248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175" y="3019768"/>
                  <a:ext cx="524887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橢圓 15"/>
            <p:cNvSpPr/>
            <p:nvPr/>
          </p:nvSpPr>
          <p:spPr>
            <a:xfrm>
              <a:off x="1255159" y="3756216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327392" y="3773123"/>
                  <a:ext cx="5302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 dirty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392" y="3773123"/>
                  <a:ext cx="530209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橢圓 17"/>
            <p:cNvSpPr/>
            <p:nvPr/>
          </p:nvSpPr>
          <p:spPr>
            <a:xfrm>
              <a:off x="1280941" y="4573461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444614" y="4499682"/>
                  <a:ext cx="5451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TW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614" y="4499682"/>
                  <a:ext cx="545149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 rot="5400000">
              <a:off x="1132242" y="411255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TW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" name="直線單箭頭接點 21"/>
          <p:cNvCxnSpPr>
            <a:stCxn id="5" idx="6"/>
            <a:endCxn id="14" idx="2"/>
          </p:cNvCxnSpPr>
          <p:nvPr/>
        </p:nvCxnSpPr>
        <p:spPr>
          <a:xfrm flipV="1">
            <a:off x="1356844" y="3755271"/>
            <a:ext cx="1096955" cy="12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7" idx="6"/>
            <a:endCxn id="14" idx="2"/>
          </p:cNvCxnSpPr>
          <p:nvPr/>
        </p:nvCxnSpPr>
        <p:spPr>
          <a:xfrm flipV="1">
            <a:off x="1364437" y="3755271"/>
            <a:ext cx="1089362" cy="5056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6"/>
            <a:endCxn id="14" idx="2"/>
          </p:cNvCxnSpPr>
          <p:nvPr/>
        </p:nvCxnSpPr>
        <p:spPr>
          <a:xfrm flipV="1">
            <a:off x="1390219" y="3755271"/>
            <a:ext cx="1063580" cy="13229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5" idx="6"/>
            <a:endCxn id="16" idx="2"/>
          </p:cNvCxnSpPr>
          <p:nvPr/>
        </p:nvCxnSpPr>
        <p:spPr>
          <a:xfrm>
            <a:off x="1356844" y="3767667"/>
            <a:ext cx="1104548" cy="480870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6"/>
            <a:endCxn id="18" idx="2"/>
          </p:cNvCxnSpPr>
          <p:nvPr/>
        </p:nvCxnSpPr>
        <p:spPr>
          <a:xfrm>
            <a:off x="1356844" y="3767667"/>
            <a:ext cx="1130330" cy="129811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7" idx="6"/>
            <a:endCxn id="16" idx="2"/>
          </p:cNvCxnSpPr>
          <p:nvPr/>
        </p:nvCxnSpPr>
        <p:spPr>
          <a:xfrm flipV="1">
            <a:off x="1364437" y="4248537"/>
            <a:ext cx="1096955" cy="12396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9" idx="6"/>
            <a:endCxn id="16" idx="2"/>
          </p:cNvCxnSpPr>
          <p:nvPr/>
        </p:nvCxnSpPr>
        <p:spPr>
          <a:xfrm flipV="1">
            <a:off x="1390219" y="4248537"/>
            <a:ext cx="1071173" cy="829641"/>
          </a:xfrm>
          <a:prstGeom prst="straightConnector1">
            <a:avLst/>
          </a:prstGeom>
          <a:ln>
            <a:solidFill>
              <a:srgbClr val="E3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9" idx="6"/>
            <a:endCxn id="18" idx="2"/>
          </p:cNvCxnSpPr>
          <p:nvPr/>
        </p:nvCxnSpPr>
        <p:spPr>
          <a:xfrm flipV="1">
            <a:off x="1390219" y="5065782"/>
            <a:ext cx="1096955" cy="123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7" idx="6"/>
            <a:endCxn id="18" idx="2"/>
          </p:cNvCxnSpPr>
          <p:nvPr/>
        </p:nvCxnSpPr>
        <p:spPr>
          <a:xfrm>
            <a:off x="1364437" y="4260933"/>
            <a:ext cx="1122737" cy="80484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4295244" y="2973526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4079220" y="5565814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000757" y="5563033"/>
                <a:ext cx="465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757" y="5563033"/>
                <a:ext cx="465577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 rot="654354">
            <a:off x="3524972" y="4363420"/>
            <a:ext cx="3210664" cy="1590744"/>
            <a:chOff x="3657381" y="5003500"/>
            <a:chExt cx="3210664" cy="1590744"/>
          </a:xfrm>
        </p:grpSpPr>
        <p:cxnSp>
          <p:nvCxnSpPr>
            <p:cNvPr id="52" name="直線接點 51"/>
            <p:cNvCxnSpPr/>
            <p:nvPr/>
          </p:nvCxnSpPr>
          <p:spPr>
            <a:xfrm flipH="1">
              <a:off x="5337808" y="5039296"/>
              <a:ext cx="1530237" cy="1530366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3657381" y="5003500"/>
              <a:ext cx="1695495" cy="1590744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4319590" y="3254043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PCA</a:t>
            </a:r>
            <a:r>
              <a:rPr lang="zh-TW" altLang="en-US" b="1" dirty="0" smtClean="0"/>
              <a:t>的投影軸必須正交</a:t>
            </a:r>
            <a:endParaRPr lang="en-US" altLang="zh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824346" y="2965890"/>
                <a:ext cx="470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346" y="2965890"/>
                <a:ext cx="47089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477579" y="4522616"/>
                <a:ext cx="532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579" y="4522616"/>
                <a:ext cx="532453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712293" y="4735337"/>
                <a:ext cx="52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93" y="4735337"/>
                <a:ext cx="527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/>
          <p:cNvCxnSpPr/>
          <p:nvPr/>
        </p:nvCxnSpPr>
        <p:spPr>
          <a:xfrm flipV="1">
            <a:off x="8092436" y="2986982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7876412" y="5579270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10797949" y="5576489"/>
                <a:ext cx="465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949" y="5576489"/>
                <a:ext cx="465577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63"/>
          <p:cNvGrpSpPr/>
          <p:nvPr/>
        </p:nvGrpSpPr>
        <p:grpSpPr>
          <a:xfrm rot="654354">
            <a:off x="8440970" y="4276851"/>
            <a:ext cx="2103753" cy="1772989"/>
            <a:chOff x="4764292" y="4796673"/>
            <a:chExt cx="2103753" cy="1772989"/>
          </a:xfrm>
        </p:grpSpPr>
        <p:cxnSp>
          <p:nvCxnSpPr>
            <p:cNvPr id="65" name="直線接點 64"/>
            <p:cNvCxnSpPr/>
            <p:nvPr/>
          </p:nvCxnSpPr>
          <p:spPr>
            <a:xfrm flipH="1">
              <a:off x="5337808" y="5039296"/>
              <a:ext cx="1530237" cy="1530366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rot="20945646" flipH="1">
              <a:off x="4764292" y="4796673"/>
              <a:ext cx="1745602" cy="1156583"/>
            </a:xfrm>
            <a:prstGeom prst="line">
              <a:avLst/>
            </a:prstGeom>
            <a:ln w="38100">
              <a:solidFill>
                <a:srgbClr val="F70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8273663" y="3164012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神經網路可以學習出任意軸</a:t>
            </a:r>
            <a:endParaRPr lang="en-US" altLang="zh-TW" b="1" dirty="0" smtClean="0"/>
          </a:p>
          <a:p>
            <a:r>
              <a:rPr lang="zh-TW" altLang="en-US" b="1" dirty="0" smtClean="0"/>
              <a:t>軸跟軸之間沒有任何假設</a:t>
            </a:r>
            <a:endParaRPr lang="en-US" altLang="zh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7621538" y="2979346"/>
                <a:ext cx="470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538" y="2979346"/>
                <a:ext cx="470898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10181604" y="3970288"/>
                <a:ext cx="532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604" y="3970288"/>
                <a:ext cx="53245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10509485" y="4748793"/>
                <a:ext cx="52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485" y="4748793"/>
                <a:ext cx="527131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3477579" y="6280188"/>
            <a:ext cx="4448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/>
              <a:t>PCA</a:t>
            </a:r>
            <a:r>
              <a:rPr lang="zh-TW" altLang="en-US" sz="2800" b="1" dirty="0" smtClean="0"/>
              <a:t>是</a:t>
            </a:r>
            <a:r>
              <a:rPr lang="en-US" altLang="zh-TW" sz="2800" b="1" dirty="0" smtClean="0"/>
              <a:t>NN</a:t>
            </a:r>
            <a:r>
              <a:rPr lang="zh-TW" altLang="en-US" sz="2800" b="1" dirty="0" smtClean="0"/>
              <a:t>的一個</a:t>
            </a:r>
            <a:r>
              <a:rPr lang="en-US" altLang="zh-TW" sz="2800" b="1" dirty="0" smtClean="0"/>
              <a:t>special case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1451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手繪多邊形 55"/>
          <p:cNvSpPr/>
          <p:nvPr/>
        </p:nvSpPr>
        <p:spPr>
          <a:xfrm>
            <a:off x="1857829" y="2612571"/>
            <a:ext cx="2365511" cy="3589226"/>
          </a:xfrm>
          <a:custGeom>
            <a:avLst/>
            <a:gdLst>
              <a:gd name="connsiteX0" fmla="*/ 566057 w 2365511"/>
              <a:gd name="connsiteY0" fmla="*/ 101600 h 3589226"/>
              <a:gd name="connsiteX1" fmla="*/ 493485 w 2365511"/>
              <a:gd name="connsiteY1" fmla="*/ 145143 h 3589226"/>
              <a:gd name="connsiteX2" fmla="*/ 464457 w 2365511"/>
              <a:gd name="connsiteY2" fmla="*/ 188686 h 3589226"/>
              <a:gd name="connsiteX3" fmla="*/ 420914 w 2365511"/>
              <a:gd name="connsiteY3" fmla="*/ 217715 h 3589226"/>
              <a:gd name="connsiteX4" fmla="*/ 377371 w 2365511"/>
              <a:gd name="connsiteY4" fmla="*/ 319315 h 3589226"/>
              <a:gd name="connsiteX5" fmla="*/ 362857 w 2365511"/>
              <a:gd name="connsiteY5" fmla="*/ 362858 h 3589226"/>
              <a:gd name="connsiteX6" fmla="*/ 275771 w 2365511"/>
              <a:gd name="connsiteY6" fmla="*/ 508000 h 3589226"/>
              <a:gd name="connsiteX7" fmla="*/ 261257 w 2365511"/>
              <a:gd name="connsiteY7" fmla="*/ 580572 h 3589226"/>
              <a:gd name="connsiteX8" fmla="*/ 203200 w 2365511"/>
              <a:gd name="connsiteY8" fmla="*/ 667658 h 3589226"/>
              <a:gd name="connsiteX9" fmla="*/ 174171 w 2365511"/>
              <a:gd name="connsiteY9" fmla="*/ 812800 h 3589226"/>
              <a:gd name="connsiteX10" fmla="*/ 159657 w 2365511"/>
              <a:gd name="connsiteY10" fmla="*/ 885372 h 3589226"/>
              <a:gd name="connsiteX11" fmla="*/ 116114 w 2365511"/>
              <a:gd name="connsiteY11" fmla="*/ 986972 h 3589226"/>
              <a:gd name="connsiteX12" fmla="*/ 87085 w 2365511"/>
              <a:gd name="connsiteY12" fmla="*/ 1175658 h 3589226"/>
              <a:gd name="connsiteX13" fmla="*/ 58057 w 2365511"/>
              <a:gd name="connsiteY13" fmla="*/ 1291772 h 3589226"/>
              <a:gd name="connsiteX14" fmla="*/ 29028 w 2365511"/>
              <a:gd name="connsiteY14" fmla="*/ 1567543 h 3589226"/>
              <a:gd name="connsiteX15" fmla="*/ 0 w 2365511"/>
              <a:gd name="connsiteY15" fmla="*/ 1799772 h 3589226"/>
              <a:gd name="connsiteX16" fmla="*/ 14514 w 2365511"/>
              <a:gd name="connsiteY16" fmla="*/ 2685143 h 3589226"/>
              <a:gd name="connsiteX17" fmla="*/ 87085 w 2365511"/>
              <a:gd name="connsiteY17" fmla="*/ 2960915 h 3589226"/>
              <a:gd name="connsiteX18" fmla="*/ 145142 w 2365511"/>
              <a:gd name="connsiteY18" fmla="*/ 3135086 h 3589226"/>
              <a:gd name="connsiteX19" fmla="*/ 188685 w 2365511"/>
              <a:gd name="connsiteY19" fmla="*/ 3236686 h 3589226"/>
              <a:gd name="connsiteX20" fmla="*/ 232228 w 2365511"/>
              <a:gd name="connsiteY20" fmla="*/ 3280229 h 3589226"/>
              <a:gd name="connsiteX21" fmla="*/ 290285 w 2365511"/>
              <a:gd name="connsiteY21" fmla="*/ 3367315 h 3589226"/>
              <a:gd name="connsiteX22" fmla="*/ 362857 w 2365511"/>
              <a:gd name="connsiteY22" fmla="*/ 3454400 h 3589226"/>
              <a:gd name="connsiteX23" fmla="*/ 406400 w 2365511"/>
              <a:gd name="connsiteY23" fmla="*/ 3468915 h 3589226"/>
              <a:gd name="connsiteX24" fmla="*/ 449942 w 2365511"/>
              <a:gd name="connsiteY24" fmla="*/ 3512458 h 3589226"/>
              <a:gd name="connsiteX25" fmla="*/ 493485 w 2365511"/>
              <a:gd name="connsiteY25" fmla="*/ 3526972 h 3589226"/>
              <a:gd name="connsiteX26" fmla="*/ 595085 w 2365511"/>
              <a:gd name="connsiteY26" fmla="*/ 3585029 h 3589226"/>
              <a:gd name="connsiteX27" fmla="*/ 1045028 w 2365511"/>
              <a:gd name="connsiteY27" fmla="*/ 3541486 h 3589226"/>
              <a:gd name="connsiteX28" fmla="*/ 1117600 w 2365511"/>
              <a:gd name="connsiteY28" fmla="*/ 3512458 h 3589226"/>
              <a:gd name="connsiteX29" fmla="*/ 1175657 w 2365511"/>
              <a:gd name="connsiteY29" fmla="*/ 3468915 h 3589226"/>
              <a:gd name="connsiteX30" fmla="*/ 1248228 w 2365511"/>
              <a:gd name="connsiteY30" fmla="*/ 3439886 h 3589226"/>
              <a:gd name="connsiteX31" fmla="*/ 1291771 w 2365511"/>
              <a:gd name="connsiteY31" fmla="*/ 3410858 h 3589226"/>
              <a:gd name="connsiteX32" fmla="*/ 1364342 w 2365511"/>
              <a:gd name="connsiteY32" fmla="*/ 3381829 h 3589226"/>
              <a:gd name="connsiteX33" fmla="*/ 1451428 w 2365511"/>
              <a:gd name="connsiteY33" fmla="*/ 3323772 h 3589226"/>
              <a:gd name="connsiteX34" fmla="*/ 1494971 w 2365511"/>
              <a:gd name="connsiteY34" fmla="*/ 3265715 h 3589226"/>
              <a:gd name="connsiteX35" fmla="*/ 1538514 w 2365511"/>
              <a:gd name="connsiteY35" fmla="*/ 3222172 h 3589226"/>
              <a:gd name="connsiteX36" fmla="*/ 1596571 w 2365511"/>
              <a:gd name="connsiteY36" fmla="*/ 3135086 h 3589226"/>
              <a:gd name="connsiteX37" fmla="*/ 1625600 w 2365511"/>
              <a:gd name="connsiteY37" fmla="*/ 3091543 h 3589226"/>
              <a:gd name="connsiteX38" fmla="*/ 1698171 w 2365511"/>
              <a:gd name="connsiteY38" fmla="*/ 3033486 h 3589226"/>
              <a:gd name="connsiteX39" fmla="*/ 1727200 w 2365511"/>
              <a:gd name="connsiteY39" fmla="*/ 2989943 h 3589226"/>
              <a:gd name="connsiteX40" fmla="*/ 1770742 w 2365511"/>
              <a:gd name="connsiteY40" fmla="*/ 2931886 h 3589226"/>
              <a:gd name="connsiteX41" fmla="*/ 1857828 w 2365511"/>
              <a:gd name="connsiteY41" fmla="*/ 2757715 h 3589226"/>
              <a:gd name="connsiteX42" fmla="*/ 1901371 w 2365511"/>
              <a:gd name="connsiteY42" fmla="*/ 2728686 h 3589226"/>
              <a:gd name="connsiteX43" fmla="*/ 1973942 w 2365511"/>
              <a:gd name="connsiteY43" fmla="*/ 2612572 h 3589226"/>
              <a:gd name="connsiteX44" fmla="*/ 2002971 w 2365511"/>
              <a:gd name="connsiteY44" fmla="*/ 2554515 h 3589226"/>
              <a:gd name="connsiteX45" fmla="*/ 2061028 w 2365511"/>
              <a:gd name="connsiteY45" fmla="*/ 2496458 h 3589226"/>
              <a:gd name="connsiteX46" fmla="*/ 2133600 w 2365511"/>
              <a:gd name="connsiteY46" fmla="*/ 2365829 h 3589226"/>
              <a:gd name="connsiteX47" fmla="*/ 2177142 w 2365511"/>
              <a:gd name="connsiteY47" fmla="*/ 2322286 h 3589226"/>
              <a:gd name="connsiteX48" fmla="*/ 2206171 w 2365511"/>
              <a:gd name="connsiteY48" fmla="*/ 2278743 h 3589226"/>
              <a:gd name="connsiteX49" fmla="*/ 2249714 w 2365511"/>
              <a:gd name="connsiteY49" fmla="*/ 2220686 h 3589226"/>
              <a:gd name="connsiteX50" fmla="*/ 2264228 w 2365511"/>
              <a:gd name="connsiteY50" fmla="*/ 2148115 h 3589226"/>
              <a:gd name="connsiteX51" fmla="*/ 2293257 w 2365511"/>
              <a:gd name="connsiteY51" fmla="*/ 2090058 h 3589226"/>
              <a:gd name="connsiteX52" fmla="*/ 2307771 w 2365511"/>
              <a:gd name="connsiteY52" fmla="*/ 2046515 h 3589226"/>
              <a:gd name="connsiteX53" fmla="*/ 2336800 w 2365511"/>
              <a:gd name="connsiteY53" fmla="*/ 1973943 h 3589226"/>
              <a:gd name="connsiteX54" fmla="*/ 2336800 w 2365511"/>
              <a:gd name="connsiteY54" fmla="*/ 1117600 h 3589226"/>
              <a:gd name="connsiteX55" fmla="*/ 2307771 w 2365511"/>
              <a:gd name="connsiteY55" fmla="*/ 1059543 h 3589226"/>
              <a:gd name="connsiteX56" fmla="*/ 2278742 w 2365511"/>
              <a:gd name="connsiteY56" fmla="*/ 986972 h 3589226"/>
              <a:gd name="connsiteX57" fmla="*/ 2191657 w 2365511"/>
              <a:gd name="connsiteY57" fmla="*/ 856343 h 3589226"/>
              <a:gd name="connsiteX58" fmla="*/ 2162628 w 2365511"/>
              <a:gd name="connsiteY58" fmla="*/ 812800 h 3589226"/>
              <a:gd name="connsiteX59" fmla="*/ 2119085 w 2365511"/>
              <a:gd name="connsiteY59" fmla="*/ 696686 h 3589226"/>
              <a:gd name="connsiteX60" fmla="*/ 2002971 w 2365511"/>
              <a:gd name="connsiteY60" fmla="*/ 595086 h 3589226"/>
              <a:gd name="connsiteX61" fmla="*/ 1959428 w 2365511"/>
              <a:gd name="connsiteY61" fmla="*/ 551543 h 3589226"/>
              <a:gd name="connsiteX62" fmla="*/ 1799771 w 2365511"/>
              <a:gd name="connsiteY62" fmla="*/ 435429 h 3589226"/>
              <a:gd name="connsiteX63" fmla="*/ 1683657 w 2365511"/>
              <a:gd name="connsiteY63" fmla="*/ 362858 h 3589226"/>
              <a:gd name="connsiteX64" fmla="*/ 1509485 w 2365511"/>
              <a:gd name="connsiteY64" fmla="*/ 275772 h 3589226"/>
              <a:gd name="connsiteX65" fmla="*/ 1378857 w 2365511"/>
              <a:gd name="connsiteY65" fmla="*/ 203200 h 3589226"/>
              <a:gd name="connsiteX66" fmla="*/ 1306285 w 2365511"/>
              <a:gd name="connsiteY66" fmla="*/ 188686 h 3589226"/>
              <a:gd name="connsiteX67" fmla="*/ 1204685 w 2365511"/>
              <a:gd name="connsiteY67" fmla="*/ 116115 h 3589226"/>
              <a:gd name="connsiteX68" fmla="*/ 1117600 w 2365511"/>
              <a:gd name="connsiteY68" fmla="*/ 87086 h 3589226"/>
              <a:gd name="connsiteX69" fmla="*/ 1059542 w 2365511"/>
              <a:gd name="connsiteY69" fmla="*/ 43543 h 3589226"/>
              <a:gd name="connsiteX70" fmla="*/ 986971 w 2365511"/>
              <a:gd name="connsiteY70" fmla="*/ 29029 h 3589226"/>
              <a:gd name="connsiteX71" fmla="*/ 928914 w 2365511"/>
              <a:gd name="connsiteY71" fmla="*/ 0 h 3589226"/>
              <a:gd name="connsiteX72" fmla="*/ 595085 w 2365511"/>
              <a:gd name="connsiteY72" fmla="*/ 14515 h 3589226"/>
              <a:gd name="connsiteX73" fmla="*/ 537028 w 2365511"/>
              <a:gd name="connsiteY73" fmla="*/ 58058 h 3589226"/>
              <a:gd name="connsiteX74" fmla="*/ 493485 w 2365511"/>
              <a:gd name="connsiteY74" fmla="*/ 116115 h 3589226"/>
              <a:gd name="connsiteX75" fmla="*/ 449942 w 2365511"/>
              <a:gd name="connsiteY75" fmla="*/ 188686 h 35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365511" h="3589226">
                <a:moveTo>
                  <a:pt x="566057" y="101600"/>
                </a:moveTo>
                <a:cubicBezTo>
                  <a:pt x="541866" y="116114"/>
                  <a:pt x="514904" y="126784"/>
                  <a:pt x="493485" y="145143"/>
                </a:cubicBezTo>
                <a:cubicBezTo>
                  <a:pt x="480241" y="156495"/>
                  <a:pt x="476792" y="176351"/>
                  <a:pt x="464457" y="188686"/>
                </a:cubicBezTo>
                <a:cubicBezTo>
                  <a:pt x="452122" y="201021"/>
                  <a:pt x="435428" y="208039"/>
                  <a:pt x="420914" y="217715"/>
                </a:cubicBezTo>
                <a:cubicBezTo>
                  <a:pt x="386876" y="319831"/>
                  <a:pt x="431177" y="193768"/>
                  <a:pt x="377371" y="319315"/>
                </a:cubicBezTo>
                <a:cubicBezTo>
                  <a:pt x="371344" y="333377"/>
                  <a:pt x="370110" y="349387"/>
                  <a:pt x="362857" y="362858"/>
                </a:cubicBezTo>
                <a:cubicBezTo>
                  <a:pt x="336108" y="412535"/>
                  <a:pt x="275771" y="508000"/>
                  <a:pt x="275771" y="508000"/>
                </a:cubicBezTo>
                <a:cubicBezTo>
                  <a:pt x="270933" y="532191"/>
                  <a:pt x="271465" y="558113"/>
                  <a:pt x="261257" y="580572"/>
                </a:cubicBezTo>
                <a:cubicBezTo>
                  <a:pt x="246820" y="612333"/>
                  <a:pt x="203200" y="667658"/>
                  <a:pt x="203200" y="667658"/>
                </a:cubicBezTo>
                <a:lnTo>
                  <a:pt x="174171" y="812800"/>
                </a:lnTo>
                <a:cubicBezTo>
                  <a:pt x="169333" y="836991"/>
                  <a:pt x="170690" y="863307"/>
                  <a:pt x="159657" y="885372"/>
                </a:cubicBezTo>
                <a:cubicBezTo>
                  <a:pt x="141906" y="920873"/>
                  <a:pt x="124657" y="948529"/>
                  <a:pt x="116114" y="986972"/>
                </a:cubicBezTo>
                <a:cubicBezTo>
                  <a:pt x="92134" y="1094884"/>
                  <a:pt x="110228" y="1059943"/>
                  <a:pt x="87085" y="1175658"/>
                </a:cubicBezTo>
                <a:cubicBezTo>
                  <a:pt x="79261" y="1214779"/>
                  <a:pt x="65881" y="1252651"/>
                  <a:pt x="58057" y="1291772"/>
                </a:cubicBezTo>
                <a:cubicBezTo>
                  <a:pt x="40796" y="1378077"/>
                  <a:pt x="37028" y="1483539"/>
                  <a:pt x="29028" y="1567543"/>
                </a:cubicBezTo>
                <a:cubicBezTo>
                  <a:pt x="18575" y="1677298"/>
                  <a:pt x="14588" y="1697652"/>
                  <a:pt x="0" y="1799772"/>
                </a:cubicBezTo>
                <a:cubicBezTo>
                  <a:pt x="4838" y="2094896"/>
                  <a:pt x="-1417" y="2390410"/>
                  <a:pt x="14514" y="2685143"/>
                </a:cubicBezTo>
                <a:cubicBezTo>
                  <a:pt x="22865" y="2839636"/>
                  <a:pt x="57590" y="2842936"/>
                  <a:pt x="87085" y="2960915"/>
                </a:cubicBezTo>
                <a:cubicBezTo>
                  <a:pt x="138645" y="3167151"/>
                  <a:pt x="88899" y="3003853"/>
                  <a:pt x="145142" y="3135086"/>
                </a:cubicBezTo>
                <a:cubicBezTo>
                  <a:pt x="165445" y="3182460"/>
                  <a:pt x="154306" y="3188555"/>
                  <a:pt x="188685" y="3236686"/>
                </a:cubicBezTo>
                <a:cubicBezTo>
                  <a:pt x="200616" y="3253389"/>
                  <a:pt x="217714" y="3265715"/>
                  <a:pt x="232228" y="3280229"/>
                </a:cubicBezTo>
                <a:cubicBezTo>
                  <a:pt x="257735" y="3356751"/>
                  <a:pt x="229884" y="3294834"/>
                  <a:pt x="290285" y="3367315"/>
                </a:cubicBezTo>
                <a:cubicBezTo>
                  <a:pt x="323754" y="3407478"/>
                  <a:pt x="315152" y="3422597"/>
                  <a:pt x="362857" y="3454400"/>
                </a:cubicBezTo>
                <a:cubicBezTo>
                  <a:pt x="375587" y="3462887"/>
                  <a:pt x="391886" y="3464077"/>
                  <a:pt x="406400" y="3468915"/>
                </a:cubicBezTo>
                <a:cubicBezTo>
                  <a:pt x="420914" y="3483429"/>
                  <a:pt x="432863" y="3501072"/>
                  <a:pt x="449942" y="3512458"/>
                </a:cubicBezTo>
                <a:cubicBezTo>
                  <a:pt x="462672" y="3520945"/>
                  <a:pt x="479423" y="3520945"/>
                  <a:pt x="493485" y="3526972"/>
                </a:cubicBezTo>
                <a:cubicBezTo>
                  <a:pt x="545048" y="3549070"/>
                  <a:pt x="551354" y="3555875"/>
                  <a:pt x="595085" y="3585029"/>
                </a:cubicBezTo>
                <a:cubicBezTo>
                  <a:pt x="1152774" y="3564374"/>
                  <a:pt x="846188" y="3629859"/>
                  <a:pt x="1045028" y="3541486"/>
                </a:cubicBezTo>
                <a:cubicBezTo>
                  <a:pt x="1068837" y="3530905"/>
                  <a:pt x="1094825" y="3525111"/>
                  <a:pt x="1117600" y="3512458"/>
                </a:cubicBezTo>
                <a:cubicBezTo>
                  <a:pt x="1138746" y="3500710"/>
                  <a:pt x="1154511" y="3480663"/>
                  <a:pt x="1175657" y="3468915"/>
                </a:cubicBezTo>
                <a:cubicBezTo>
                  <a:pt x="1198432" y="3456262"/>
                  <a:pt x="1224925" y="3451538"/>
                  <a:pt x="1248228" y="3439886"/>
                </a:cubicBezTo>
                <a:cubicBezTo>
                  <a:pt x="1263830" y="3432085"/>
                  <a:pt x="1276169" y="3418659"/>
                  <a:pt x="1291771" y="3410858"/>
                </a:cubicBezTo>
                <a:cubicBezTo>
                  <a:pt x="1315074" y="3399206"/>
                  <a:pt x="1341469" y="3394305"/>
                  <a:pt x="1364342" y="3381829"/>
                </a:cubicBezTo>
                <a:cubicBezTo>
                  <a:pt x="1394970" y="3365123"/>
                  <a:pt x="1451428" y="3323772"/>
                  <a:pt x="1451428" y="3323772"/>
                </a:cubicBezTo>
                <a:cubicBezTo>
                  <a:pt x="1465942" y="3304420"/>
                  <a:pt x="1479228" y="3284082"/>
                  <a:pt x="1494971" y="3265715"/>
                </a:cubicBezTo>
                <a:cubicBezTo>
                  <a:pt x="1508329" y="3250130"/>
                  <a:pt x="1525912" y="3238375"/>
                  <a:pt x="1538514" y="3222172"/>
                </a:cubicBezTo>
                <a:cubicBezTo>
                  <a:pt x="1559933" y="3194633"/>
                  <a:pt x="1577219" y="3164115"/>
                  <a:pt x="1596571" y="3135086"/>
                </a:cubicBezTo>
                <a:cubicBezTo>
                  <a:pt x="1606247" y="3120572"/>
                  <a:pt x="1611978" y="3102440"/>
                  <a:pt x="1625600" y="3091543"/>
                </a:cubicBezTo>
                <a:cubicBezTo>
                  <a:pt x="1649790" y="3072191"/>
                  <a:pt x="1676266" y="3055391"/>
                  <a:pt x="1698171" y="3033486"/>
                </a:cubicBezTo>
                <a:cubicBezTo>
                  <a:pt x="1710506" y="3021151"/>
                  <a:pt x="1717061" y="3004138"/>
                  <a:pt x="1727200" y="2989943"/>
                </a:cubicBezTo>
                <a:cubicBezTo>
                  <a:pt x="1741260" y="2970259"/>
                  <a:pt x="1756228" y="2951238"/>
                  <a:pt x="1770742" y="2931886"/>
                </a:cubicBezTo>
                <a:cubicBezTo>
                  <a:pt x="1787301" y="2882209"/>
                  <a:pt x="1809594" y="2789871"/>
                  <a:pt x="1857828" y="2757715"/>
                </a:cubicBezTo>
                <a:lnTo>
                  <a:pt x="1901371" y="2728686"/>
                </a:lnTo>
                <a:cubicBezTo>
                  <a:pt x="1925561" y="2689981"/>
                  <a:pt x="1953530" y="2653396"/>
                  <a:pt x="1973942" y="2612572"/>
                </a:cubicBezTo>
                <a:cubicBezTo>
                  <a:pt x="1983618" y="2593220"/>
                  <a:pt x="1989989" y="2571824"/>
                  <a:pt x="2002971" y="2554515"/>
                </a:cubicBezTo>
                <a:cubicBezTo>
                  <a:pt x="2019392" y="2532620"/>
                  <a:pt x="2041676" y="2515810"/>
                  <a:pt x="2061028" y="2496458"/>
                </a:cubicBezTo>
                <a:cubicBezTo>
                  <a:pt x="2079280" y="2441701"/>
                  <a:pt x="2083690" y="2415740"/>
                  <a:pt x="2133600" y="2365829"/>
                </a:cubicBezTo>
                <a:cubicBezTo>
                  <a:pt x="2148114" y="2351315"/>
                  <a:pt x="2164002" y="2338055"/>
                  <a:pt x="2177142" y="2322286"/>
                </a:cubicBezTo>
                <a:cubicBezTo>
                  <a:pt x="2188309" y="2308885"/>
                  <a:pt x="2196032" y="2292938"/>
                  <a:pt x="2206171" y="2278743"/>
                </a:cubicBezTo>
                <a:cubicBezTo>
                  <a:pt x="2220231" y="2259058"/>
                  <a:pt x="2235200" y="2240038"/>
                  <a:pt x="2249714" y="2220686"/>
                </a:cubicBezTo>
                <a:cubicBezTo>
                  <a:pt x="2254552" y="2196496"/>
                  <a:pt x="2256427" y="2171518"/>
                  <a:pt x="2264228" y="2148115"/>
                </a:cubicBezTo>
                <a:cubicBezTo>
                  <a:pt x="2271070" y="2127589"/>
                  <a:pt x="2284734" y="2109945"/>
                  <a:pt x="2293257" y="2090058"/>
                </a:cubicBezTo>
                <a:cubicBezTo>
                  <a:pt x="2299284" y="2075996"/>
                  <a:pt x="2302399" y="2060840"/>
                  <a:pt x="2307771" y="2046515"/>
                </a:cubicBezTo>
                <a:cubicBezTo>
                  <a:pt x="2316919" y="2022120"/>
                  <a:pt x="2327124" y="1998134"/>
                  <a:pt x="2336800" y="1973943"/>
                </a:cubicBezTo>
                <a:cubicBezTo>
                  <a:pt x="2378928" y="1636910"/>
                  <a:pt x="2371033" y="1745194"/>
                  <a:pt x="2336800" y="1117600"/>
                </a:cubicBezTo>
                <a:cubicBezTo>
                  <a:pt x="2335622" y="1095995"/>
                  <a:pt x="2316559" y="1079315"/>
                  <a:pt x="2307771" y="1059543"/>
                </a:cubicBezTo>
                <a:cubicBezTo>
                  <a:pt x="2297189" y="1035735"/>
                  <a:pt x="2290394" y="1010275"/>
                  <a:pt x="2278742" y="986972"/>
                </a:cubicBezTo>
                <a:cubicBezTo>
                  <a:pt x="2246020" y="921527"/>
                  <a:pt x="2232177" y="913070"/>
                  <a:pt x="2191657" y="856343"/>
                </a:cubicBezTo>
                <a:cubicBezTo>
                  <a:pt x="2181518" y="842148"/>
                  <a:pt x="2172304" y="827314"/>
                  <a:pt x="2162628" y="812800"/>
                </a:cubicBezTo>
                <a:cubicBezTo>
                  <a:pt x="2153463" y="785305"/>
                  <a:pt x="2130656" y="714042"/>
                  <a:pt x="2119085" y="696686"/>
                </a:cubicBezTo>
                <a:cubicBezTo>
                  <a:pt x="2087307" y="649019"/>
                  <a:pt x="2044576" y="630748"/>
                  <a:pt x="2002971" y="595086"/>
                </a:cubicBezTo>
                <a:cubicBezTo>
                  <a:pt x="1987386" y="581728"/>
                  <a:pt x="1975568" y="564225"/>
                  <a:pt x="1959428" y="551543"/>
                </a:cubicBezTo>
                <a:cubicBezTo>
                  <a:pt x="1907684" y="510887"/>
                  <a:pt x="1853319" y="473677"/>
                  <a:pt x="1799771" y="435429"/>
                </a:cubicBezTo>
                <a:cubicBezTo>
                  <a:pt x="1770678" y="414648"/>
                  <a:pt x="1709859" y="376729"/>
                  <a:pt x="1683657" y="362858"/>
                </a:cubicBezTo>
                <a:cubicBezTo>
                  <a:pt x="1626290" y="332487"/>
                  <a:pt x="1565145" y="309168"/>
                  <a:pt x="1509485" y="275772"/>
                </a:cubicBezTo>
                <a:cubicBezTo>
                  <a:pt x="1486235" y="261822"/>
                  <a:pt x="1410089" y="213611"/>
                  <a:pt x="1378857" y="203200"/>
                </a:cubicBezTo>
                <a:cubicBezTo>
                  <a:pt x="1355453" y="195399"/>
                  <a:pt x="1330476" y="193524"/>
                  <a:pt x="1306285" y="188686"/>
                </a:cubicBezTo>
                <a:cubicBezTo>
                  <a:pt x="1262761" y="101636"/>
                  <a:pt x="1302423" y="142771"/>
                  <a:pt x="1204685" y="116115"/>
                </a:cubicBezTo>
                <a:cubicBezTo>
                  <a:pt x="1175165" y="108064"/>
                  <a:pt x="1117600" y="87086"/>
                  <a:pt x="1117600" y="87086"/>
                </a:cubicBezTo>
                <a:cubicBezTo>
                  <a:pt x="1098247" y="72572"/>
                  <a:pt x="1081648" y="53368"/>
                  <a:pt x="1059542" y="43543"/>
                </a:cubicBezTo>
                <a:cubicBezTo>
                  <a:pt x="1036999" y="33524"/>
                  <a:pt x="1010374" y="36830"/>
                  <a:pt x="986971" y="29029"/>
                </a:cubicBezTo>
                <a:cubicBezTo>
                  <a:pt x="966445" y="22187"/>
                  <a:pt x="948266" y="9676"/>
                  <a:pt x="928914" y="0"/>
                </a:cubicBezTo>
                <a:cubicBezTo>
                  <a:pt x="817638" y="4838"/>
                  <a:pt x="705264" y="-1808"/>
                  <a:pt x="595085" y="14515"/>
                </a:cubicBezTo>
                <a:cubicBezTo>
                  <a:pt x="571156" y="18060"/>
                  <a:pt x="554133" y="40953"/>
                  <a:pt x="537028" y="58058"/>
                </a:cubicBezTo>
                <a:cubicBezTo>
                  <a:pt x="519923" y="75163"/>
                  <a:pt x="507545" y="96430"/>
                  <a:pt x="493485" y="116115"/>
                </a:cubicBezTo>
                <a:cubicBezTo>
                  <a:pt x="464297" y="156978"/>
                  <a:pt x="468636" y="151300"/>
                  <a:pt x="449942" y="188686"/>
                </a:cubicBezTo>
              </a:path>
            </a:pathLst>
          </a:custGeom>
          <a:solidFill>
            <a:srgbClr val="FFCCFF"/>
          </a:solidFill>
          <a:ln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手繪多邊形 54"/>
          <p:cNvSpPr/>
          <p:nvPr/>
        </p:nvSpPr>
        <p:spPr>
          <a:xfrm>
            <a:off x="420914" y="3381829"/>
            <a:ext cx="2281162" cy="2409371"/>
          </a:xfrm>
          <a:custGeom>
            <a:avLst/>
            <a:gdLst>
              <a:gd name="connsiteX0" fmla="*/ 232229 w 2281162"/>
              <a:gd name="connsiteY0" fmla="*/ 14514 h 2409371"/>
              <a:gd name="connsiteX1" fmla="*/ 159657 w 2281162"/>
              <a:gd name="connsiteY1" fmla="*/ 43542 h 2409371"/>
              <a:gd name="connsiteX2" fmla="*/ 145143 w 2281162"/>
              <a:gd name="connsiteY2" fmla="*/ 87085 h 2409371"/>
              <a:gd name="connsiteX3" fmla="*/ 116115 w 2281162"/>
              <a:gd name="connsiteY3" fmla="*/ 130628 h 2409371"/>
              <a:gd name="connsiteX4" fmla="*/ 72572 w 2281162"/>
              <a:gd name="connsiteY4" fmla="*/ 275771 h 2409371"/>
              <a:gd name="connsiteX5" fmla="*/ 58057 w 2281162"/>
              <a:gd name="connsiteY5" fmla="*/ 319314 h 2409371"/>
              <a:gd name="connsiteX6" fmla="*/ 29029 w 2281162"/>
              <a:gd name="connsiteY6" fmla="*/ 609600 h 2409371"/>
              <a:gd name="connsiteX7" fmla="*/ 0 w 2281162"/>
              <a:gd name="connsiteY7" fmla="*/ 798285 h 2409371"/>
              <a:gd name="connsiteX8" fmla="*/ 14515 w 2281162"/>
              <a:gd name="connsiteY8" fmla="*/ 1277257 h 2409371"/>
              <a:gd name="connsiteX9" fmla="*/ 43543 w 2281162"/>
              <a:gd name="connsiteY9" fmla="*/ 1422400 h 2409371"/>
              <a:gd name="connsiteX10" fmla="*/ 58057 w 2281162"/>
              <a:gd name="connsiteY10" fmla="*/ 1494971 h 2409371"/>
              <a:gd name="connsiteX11" fmla="*/ 116115 w 2281162"/>
              <a:gd name="connsiteY11" fmla="*/ 1640114 h 2409371"/>
              <a:gd name="connsiteX12" fmla="*/ 203200 w 2281162"/>
              <a:gd name="connsiteY12" fmla="*/ 1756228 h 2409371"/>
              <a:gd name="connsiteX13" fmla="*/ 217715 w 2281162"/>
              <a:gd name="connsiteY13" fmla="*/ 1799771 h 2409371"/>
              <a:gd name="connsiteX14" fmla="*/ 261257 w 2281162"/>
              <a:gd name="connsiteY14" fmla="*/ 1843314 h 2409371"/>
              <a:gd name="connsiteX15" fmla="*/ 290286 w 2281162"/>
              <a:gd name="connsiteY15" fmla="*/ 1886857 h 2409371"/>
              <a:gd name="connsiteX16" fmla="*/ 333829 w 2281162"/>
              <a:gd name="connsiteY16" fmla="*/ 1915885 h 2409371"/>
              <a:gd name="connsiteX17" fmla="*/ 391886 w 2281162"/>
              <a:gd name="connsiteY17" fmla="*/ 1973942 h 2409371"/>
              <a:gd name="connsiteX18" fmla="*/ 435429 w 2281162"/>
              <a:gd name="connsiteY18" fmla="*/ 2002971 h 2409371"/>
              <a:gd name="connsiteX19" fmla="*/ 493486 w 2281162"/>
              <a:gd name="connsiteY19" fmla="*/ 2075542 h 2409371"/>
              <a:gd name="connsiteX20" fmla="*/ 580572 w 2281162"/>
              <a:gd name="connsiteY20" fmla="*/ 2133600 h 2409371"/>
              <a:gd name="connsiteX21" fmla="*/ 638629 w 2281162"/>
              <a:gd name="connsiteY21" fmla="*/ 2191657 h 2409371"/>
              <a:gd name="connsiteX22" fmla="*/ 783772 w 2281162"/>
              <a:gd name="connsiteY22" fmla="*/ 2249714 h 2409371"/>
              <a:gd name="connsiteX23" fmla="*/ 827315 w 2281162"/>
              <a:gd name="connsiteY23" fmla="*/ 2278742 h 2409371"/>
              <a:gd name="connsiteX24" fmla="*/ 928915 w 2281162"/>
              <a:gd name="connsiteY24" fmla="*/ 2307771 h 2409371"/>
              <a:gd name="connsiteX25" fmla="*/ 1059543 w 2281162"/>
              <a:gd name="connsiteY25" fmla="*/ 2351314 h 2409371"/>
              <a:gd name="connsiteX26" fmla="*/ 1219200 w 2281162"/>
              <a:gd name="connsiteY26" fmla="*/ 2394857 h 2409371"/>
              <a:gd name="connsiteX27" fmla="*/ 1364343 w 2281162"/>
              <a:gd name="connsiteY27" fmla="*/ 2409371 h 2409371"/>
              <a:gd name="connsiteX28" fmla="*/ 1828800 w 2281162"/>
              <a:gd name="connsiteY28" fmla="*/ 2380342 h 2409371"/>
              <a:gd name="connsiteX29" fmla="*/ 1915886 w 2281162"/>
              <a:gd name="connsiteY29" fmla="*/ 2336800 h 2409371"/>
              <a:gd name="connsiteX30" fmla="*/ 1973943 w 2281162"/>
              <a:gd name="connsiteY30" fmla="*/ 2307771 h 2409371"/>
              <a:gd name="connsiteX31" fmla="*/ 2075543 w 2281162"/>
              <a:gd name="connsiteY31" fmla="*/ 2278742 h 2409371"/>
              <a:gd name="connsiteX32" fmla="*/ 2119086 w 2281162"/>
              <a:gd name="connsiteY32" fmla="*/ 2264228 h 2409371"/>
              <a:gd name="connsiteX33" fmla="*/ 2148115 w 2281162"/>
              <a:gd name="connsiteY33" fmla="*/ 2220685 h 2409371"/>
              <a:gd name="connsiteX34" fmla="*/ 2191657 w 2281162"/>
              <a:gd name="connsiteY34" fmla="*/ 2206171 h 2409371"/>
              <a:gd name="connsiteX35" fmla="*/ 2235200 w 2281162"/>
              <a:gd name="connsiteY35" fmla="*/ 2177142 h 2409371"/>
              <a:gd name="connsiteX36" fmla="*/ 2264229 w 2281162"/>
              <a:gd name="connsiteY36" fmla="*/ 2133600 h 2409371"/>
              <a:gd name="connsiteX37" fmla="*/ 2264229 w 2281162"/>
              <a:gd name="connsiteY37" fmla="*/ 1973942 h 2409371"/>
              <a:gd name="connsiteX38" fmla="*/ 2220686 w 2281162"/>
              <a:gd name="connsiteY38" fmla="*/ 1915885 h 2409371"/>
              <a:gd name="connsiteX39" fmla="*/ 2162629 w 2281162"/>
              <a:gd name="connsiteY39" fmla="*/ 1857828 h 2409371"/>
              <a:gd name="connsiteX40" fmla="*/ 2133600 w 2281162"/>
              <a:gd name="connsiteY40" fmla="*/ 1814285 h 2409371"/>
              <a:gd name="connsiteX41" fmla="*/ 2046515 w 2281162"/>
              <a:gd name="connsiteY41" fmla="*/ 1770742 h 2409371"/>
              <a:gd name="connsiteX42" fmla="*/ 2017486 w 2281162"/>
              <a:gd name="connsiteY42" fmla="*/ 1727200 h 2409371"/>
              <a:gd name="connsiteX43" fmla="*/ 1944915 w 2281162"/>
              <a:gd name="connsiteY43" fmla="*/ 1698171 h 2409371"/>
              <a:gd name="connsiteX44" fmla="*/ 1901372 w 2281162"/>
              <a:gd name="connsiteY44" fmla="*/ 1669142 h 2409371"/>
              <a:gd name="connsiteX45" fmla="*/ 1872343 w 2281162"/>
              <a:gd name="connsiteY45" fmla="*/ 1625600 h 2409371"/>
              <a:gd name="connsiteX46" fmla="*/ 1828800 w 2281162"/>
              <a:gd name="connsiteY46" fmla="*/ 1596571 h 2409371"/>
              <a:gd name="connsiteX47" fmla="*/ 1770743 w 2281162"/>
              <a:gd name="connsiteY47" fmla="*/ 1509485 h 2409371"/>
              <a:gd name="connsiteX48" fmla="*/ 1741715 w 2281162"/>
              <a:gd name="connsiteY48" fmla="*/ 1465942 h 2409371"/>
              <a:gd name="connsiteX49" fmla="*/ 1698172 w 2281162"/>
              <a:gd name="connsiteY49" fmla="*/ 1436914 h 2409371"/>
              <a:gd name="connsiteX50" fmla="*/ 1640115 w 2281162"/>
              <a:gd name="connsiteY50" fmla="*/ 1349828 h 2409371"/>
              <a:gd name="connsiteX51" fmla="*/ 1625600 w 2281162"/>
              <a:gd name="connsiteY51" fmla="*/ 1306285 h 2409371"/>
              <a:gd name="connsiteX52" fmla="*/ 1582057 w 2281162"/>
              <a:gd name="connsiteY52" fmla="*/ 1262742 h 2409371"/>
              <a:gd name="connsiteX53" fmla="*/ 1553029 w 2281162"/>
              <a:gd name="connsiteY53" fmla="*/ 1219200 h 2409371"/>
              <a:gd name="connsiteX54" fmla="*/ 1480457 w 2281162"/>
              <a:gd name="connsiteY54" fmla="*/ 1103085 h 2409371"/>
              <a:gd name="connsiteX55" fmla="*/ 1465943 w 2281162"/>
              <a:gd name="connsiteY55" fmla="*/ 1045028 h 2409371"/>
              <a:gd name="connsiteX56" fmla="*/ 1436915 w 2281162"/>
              <a:gd name="connsiteY56" fmla="*/ 1001485 h 2409371"/>
              <a:gd name="connsiteX57" fmla="*/ 1378857 w 2281162"/>
              <a:gd name="connsiteY57" fmla="*/ 899885 h 2409371"/>
              <a:gd name="connsiteX58" fmla="*/ 1306286 w 2281162"/>
              <a:gd name="connsiteY58" fmla="*/ 798285 h 2409371"/>
              <a:gd name="connsiteX59" fmla="*/ 1277257 w 2281162"/>
              <a:gd name="connsiteY59" fmla="*/ 740228 h 2409371"/>
              <a:gd name="connsiteX60" fmla="*/ 1248229 w 2281162"/>
              <a:gd name="connsiteY60" fmla="*/ 667657 h 2409371"/>
              <a:gd name="connsiteX61" fmla="*/ 1204686 w 2281162"/>
              <a:gd name="connsiteY61" fmla="*/ 638628 h 2409371"/>
              <a:gd name="connsiteX62" fmla="*/ 1132115 w 2281162"/>
              <a:gd name="connsiteY62" fmla="*/ 537028 h 2409371"/>
              <a:gd name="connsiteX63" fmla="*/ 1088572 w 2281162"/>
              <a:gd name="connsiteY63" fmla="*/ 508000 h 2409371"/>
              <a:gd name="connsiteX64" fmla="*/ 1045029 w 2281162"/>
              <a:gd name="connsiteY64" fmla="*/ 449942 h 2409371"/>
              <a:gd name="connsiteX65" fmla="*/ 1001486 w 2281162"/>
              <a:gd name="connsiteY65" fmla="*/ 420914 h 2409371"/>
              <a:gd name="connsiteX66" fmla="*/ 870857 w 2281162"/>
              <a:gd name="connsiteY66" fmla="*/ 290285 h 2409371"/>
              <a:gd name="connsiteX67" fmla="*/ 769257 w 2281162"/>
              <a:gd name="connsiteY67" fmla="*/ 217714 h 2409371"/>
              <a:gd name="connsiteX68" fmla="*/ 696686 w 2281162"/>
              <a:gd name="connsiteY68" fmla="*/ 159657 h 2409371"/>
              <a:gd name="connsiteX69" fmla="*/ 609600 w 2281162"/>
              <a:gd name="connsiteY69" fmla="*/ 101600 h 2409371"/>
              <a:gd name="connsiteX70" fmla="*/ 420915 w 2281162"/>
              <a:gd name="connsiteY70" fmla="*/ 43542 h 2409371"/>
              <a:gd name="connsiteX71" fmla="*/ 333829 w 2281162"/>
              <a:gd name="connsiteY71" fmla="*/ 14514 h 2409371"/>
              <a:gd name="connsiteX72" fmla="*/ 290286 w 2281162"/>
              <a:gd name="connsiteY72" fmla="*/ 0 h 2409371"/>
              <a:gd name="connsiteX73" fmla="*/ 232229 w 2281162"/>
              <a:gd name="connsiteY73" fmla="*/ 14514 h 240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281162" h="2409371">
                <a:moveTo>
                  <a:pt x="232229" y="14514"/>
                </a:moveTo>
                <a:cubicBezTo>
                  <a:pt x="208038" y="24190"/>
                  <a:pt x="179672" y="26863"/>
                  <a:pt x="159657" y="43542"/>
                </a:cubicBezTo>
                <a:cubicBezTo>
                  <a:pt x="147904" y="53336"/>
                  <a:pt x="151985" y="73401"/>
                  <a:pt x="145143" y="87085"/>
                </a:cubicBezTo>
                <a:cubicBezTo>
                  <a:pt x="137342" y="102687"/>
                  <a:pt x="123200" y="114688"/>
                  <a:pt x="116115" y="130628"/>
                </a:cubicBezTo>
                <a:cubicBezTo>
                  <a:pt x="88517" y="192724"/>
                  <a:pt x="89462" y="216657"/>
                  <a:pt x="72572" y="275771"/>
                </a:cubicBezTo>
                <a:cubicBezTo>
                  <a:pt x="68369" y="290482"/>
                  <a:pt x="62895" y="304800"/>
                  <a:pt x="58057" y="319314"/>
                </a:cubicBezTo>
                <a:cubicBezTo>
                  <a:pt x="32277" y="654460"/>
                  <a:pt x="57151" y="384623"/>
                  <a:pt x="29029" y="609600"/>
                </a:cubicBezTo>
                <a:cubicBezTo>
                  <a:pt x="8133" y="776769"/>
                  <a:pt x="27044" y="690115"/>
                  <a:pt x="0" y="798285"/>
                </a:cubicBezTo>
                <a:cubicBezTo>
                  <a:pt x="4838" y="957942"/>
                  <a:pt x="6538" y="1117726"/>
                  <a:pt x="14515" y="1277257"/>
                </a:cubicBezTo>
                <a:cubicBezTo>
                  <a:pt x="21183" y="1410606"/>
                  <a:pt x="22688" y="1338977"/>
                  <a:pt x="43543" y="1422400"/>
                </a:cubicBezTo>
                <a:cubicBezTo>
                  <a:pt x="49526" y="1446333"/>
                  <a:pt x="51566" y="1471171"/>
                  <a:pt x="58057" y="1494971"/>
                </a:cubicBezTo>
                <a:cubicBezTo>
                  <a:pt x="68951" y="1534917"/>
                  <a:pt x="91063" y="1602536"/>
                  <a:pt x="116115" y="1640114"/>
                </a:cubicBezTo>
                <a:cubicBezTo>
                  <a:pt x="137484" y="1672168"/>
                  <a:pt x="183783" y="1717394"/>
                  <a:pt x="203200" y="1756228"/>
                </a:cubicBezTo>
                <a:cubicBezTo>
                  <a:pt x="210042" y="1769912"/>
                  <a:pt x="209228" y="1787041"/>
                  <a:pt x="217715" y="1799771"/>
                </a:cubicBezTo>
                <a:cubicBezTo>
                  <a:pt x="229101" y="1816850"/>
                  <a:pt x="248117" y="1827545"/>
                  <a:pt x="261257" y="1843314"/>
                </a:cubicBezTo>
                <a:cubicBezTo>
                  <a:pt x="272424" y="1856715"/>
                  <a:pt x="277951" y="1874522"/>
                  <a:pt x="290286" y="1886857"/>
                </a:cubicBezTo>
                <a:cubicBezTo>
                  <a:pt x="302621" y="1899192"/>
                  <a:pt x="320585" y="1904533"/>
                  <a:pt x="333829" y="1915885"/>
                </a:cubicBezTo>
                <a:cubicBezTo>
                  <a:pt x="354609" y="1933696"/>
                  <a:pt x="371106" y="1956131"/>
                  <a:pt x="391886" y="1973942"/>
                </a:cubicBezTo>
                <a:cubicBezTo>
                  <a:pt x="405131" y="1985295"/>
                  <a:pt x="423094" y="1990636"/>
                  <a:pt x="435429" y="2002971"/>
                </a:cubicBezTo>
                <a:cubicBezTo>
                  <a:pt x="457334" y="2024876"/>
                  <a:pt x="470460" y="2054818"/>
                  <a:pt x="493486" y="2075542"/>
                </a:cubicBezTo>
                <a:cubicBezTo>
                  <a:pt x="519418" y="2098881"/>
                  <a:pt x="555902" y="2108930"/>
                  <a:pt x="580572" y="2133600"/>
                </a:cubicBezTo>
                <a:cubicBezTo>
                  <a:pt x="599924" y="2152952"/>
                  <a:pt x="614867" y="2178079"/>
                  <a:pt x="638629" y="2191657"/>
                </a:cubicBezTo>
                <a:cubicBezTo>
                  <a:pt x="683871" y="2217510"/>
                  <a:pt x="740415" y="2220810"/>
                  <a:pt x="783772" y="2249714"/>
                </a:cubicBezTo>
                <a:cubicBezTo>
                  <a:pt x="798286" y="2259390"/>
                  <a:pt x="811713" y="2270941"/>
                  <a:pt x="827315" y="2278742"/>
                </a:cubicBezTo>
                <a:cubicBezTo>
                  <a:pt x="848144" y="2289157"/>
                  <a:pt x="910305" y="2303119"/>
                  <a:pt x="928915" y="2307771"/>
                </a:cubicBezTo>
                <a:cubicBezTo>
                  <a:pt x="1025487" y="2356058"/>
                  <a:pt x="947000" y="2323179"/>
                  <a:pt x="1059543" y="2351314"/>
                </a:cubicBezTo>
                <a:cubicBezTo>
                  <a:pt x="1135929" y="2370410"/>
                  <a:pt x="1101298" y="2383067"/>
                  <a:pt x="1219200" y="2394857"/>
                </a:cubicBezTo>
                <a:lnTo>
                  <a:pt x="1364343" y="2409371"/>
                </a:lnTo>
                <a:cubicBezTo>
                  <a:pt x="1481587" y="2404681"/>
                  <a:pt x="1686443" y="2408814"/>
                  <a:pt x="1828800" y="2380342"/>
                </a:cubicBezTo>
                <a:cubicBezTo>
                  <a:pt x="1879975" y="2370107"/>
                  <a:pt x="1869779" y="2363147"/>
                  <a:pt x="1915886" y="2336800"/>
                </a:cubicBezTo>
                <a:cubicBezTo>
                  <a:pt x="1934672" y="2326065"/>
                  <a:pt x="1954056" y="2316294"/>
                  <a:pt x="1973943" y="2307771"/>
                </a:cubicBezTo>
                <a:cubicBezTo>
                  <a:pt x="2008735" y="2292860"/>
                  <a:pt x="2038727" y="2289261"/>
                  <a:pt x="2075543" y="2278742"/>
                </a:cubicBezTo>
                <a:cubicBezTo>
                  <a:pt x="2090254" y="2274539"/>
                  <a:pt x="2104572" y="2269066"/>
                  <a:pt x="2119086" y="2264228"/>
                </a:cubicBezTo>
                <a:cubicBezTo>
                  <a:pt x="2128762" y="2249714"/>
                  <a:pt x="2134493" y="2231582"/>
                  <a:pt x="2148115" y="2220685"/>
                </a:cubicBezTo>
                <a:cubicBezTo>
                  <a:pt x="2160062" y="2211128"/>
                  <a:pt x="2177973" y="2213013"/>
                  <a:pt x="2191657" y="2206171"/>
                </a:cubicBezTo>
                <a:cubicBezTo>
                  <a:pt x="2207259" y="2198370"/>
                  <a:pt x="2220686" y="2186818"/>
                  <a:pt x="2235200" y="2177142"/>
                </a:cubicBezTo>
                <a:cubicBezTo>
                  <a:pt x="2244876" y="2162628"/>
                  <a:pt x="2256428" y="2149202"/>
                  <a:pt x="2264229" y="2133600"/>
                </a:cubicBezTo>
                <a:cubicBezTo>
                  <a:pt x="2290010" y="2082038"/>
                  <a:pt x="2283361" y="2031339"/>
                  <a:pt x="2264229" y="1973942"/>
                </a:cubicBezTo>
                <a:cubicBezTo>
                  <a:pt x="2256579" y="1950993"/>
                  <a:pt x="2235200" y="1935237"/>
                  <a:pt x="2220686" y="1915885"/>
                </a:cubicBezTo>
                <a:cubicBezTo>
                  <a:pt x="2189019" y="1820883"/>
                  <a:pt x="2233001" y="1914125"/>
                  <a:pt x="2162629" y="1857828"/>
                </a:cubicBezTo>
                <a:cubicBezTo>
                  <a:pt x="2149007" y="1846931"/>
                  <a:pt x="2145935" y="1826620"/>
                  <a:pt x="2133600" y="1814285"/>
                </a:cubicBezTo>
                <a:cubicBezTo>
                  <a:pt x="2105465" y="1786151"/>
                  <a:pt x="2081927" y="1782547"/>
                  <a:pt x="2046515" y="1770742"/>
                </a:cubicBezTo>
                <a:cubicBezTo>
                  <a:pt x="2036839" y="1756228"/>
                  <a:pt x="2031681" y="1737339"/>
                  <a:pt x="2017486" y="1727200"/>
                </a:cubicBezTo>
                <a:cubicBezTo>
                  <a:pt x="1996285" y="1712057"/>
                  <a:pt x="1968218" y="1709823"/>
                  <a:pt x="1944915" y="1698171"/>
                </a:cubicBezTo>
                <a:cubicBezTo>
                  <a:pt x="1929313" y="1690370"/>
                  <a:pt x="1915886" y="1678818"/>
                  <a:pt x="1901372" y="1669142"/>
                </a:cubicBezTo>
                <a:cubicBezTo>
                  <a:pt x="1891696" y="1654628"/>
                  <a:pt x="1884678" y="1637935"/>
                  <a:pt x="1872343" y="1625600"/>
                </a:cubicBezTo>
                <a:cubicBezTo>
                  <a:pt x="1860008" y="1613265"/>
                  <a:pt x="1840287" y="1609699"/>
                  <a:pt x="1828800" y="1596571"/>
                </a:cubicBezTo>
                <a:cubicBezTo>
                  <a:pt x="1805826" y="1570315"/>
                  <a:pt x="1790095" y="1538514"/>
                  <a:pt x="1770743" y="1509485"/>
                </a:cubicBezTo>
                <a:cubicBezTo>
                  <a:pt x="1761067" y="1494971"/>
                  <a:pt x="1756229" y="1475618"/>
                  <a:pt x="1741715" y="1465942"/>
                </a:cubicBezTo>
                <a:lnTo>
                  <a:pt x="1698172" y="1436914"/>
                </a:lnTo>
                <a:cubicBezTo>
                  <a:pt x="1663659" y="1333379"/>
                  <a:pt x="1712597" y="1458551"/>
                  <a:pt x="1640115" y="1349828"/>
                </a:cubicBezTo>
                <a:cubicBezTo>
                  <a:pt x="1631628" y="1337098"/>
                  <a:pt x="1634087" y="1319015"/>
                  <a:pt x="1625600" y="1306285"/>
                </a:cubicBezTo>
                <a:cubicBezTo>
                  <a:pt x="1614214" y="1289206"/>
                  <a:pt x="1595198" y="1278511"/>
                  <a:pt x="1582057" y="1262742"/>
                </a:cubicBezTo>
                <a:cubicBezTo>
                  <a:pt x="1570890" y="1249341"/>
                  <a:pt x="1562705" y="1233714"/>
                  <a:pt x="1553029" y="1219200"/>
                </a:cubicBezTo>
                <a:cubicBezTo>
                  <a:pt x="1518484" y="1115565"/>
                  <a:pt x="1549460" y="1149087"/>
                  <a:pt x="1480457" y="1103085"/>
                </a:cubicBezTo>
                <a:cubicBezTo>
                  <a:pt x="1475619" y="1083733"/>
                  <a:pt x="1473801" y="1063363"/>
                  <a:pt x="1465943" y="1045028"/>
                </a:cubicBezTo>
                <a:cubicBezTo>
                  <a:pt x="1459072" y="1028994"/>
                  <a:pt x="1445570" y="1016631"/>
                  <a:pt x="1436915" y="1001485"/>
                </a:cubicBezTo>
                <a:cubicBezTo>
                  <a:pt x="1388318" y="916440"/>
                  <a:pt x="1429374" y="970610"/>
                  <a:pt x="1378857" y="899885"/>
                </a:cubicBezTo>
                <a:cubicBezTo>
                  <a:pt x="1356610" y="868739"/>
                  <a:pt x="1325829" y="832485"/>
                  <a:pt x="1306286" y="798285"/>
                </a:cubicBezTo>
                <a:cubicBezTo>
                  <a:pt x="1295551" y="779499"/>
                  <a:pt x="1286044" y="760000"/>
                  <a:pt x="1277257" y="740228"/>
                </a:cubicBezTo>
                <a:cubicBezTo>
                  <a:pt x="1266676" y="716420"/>
                  <a:pt x="1263372" y="688858"/>
                  <a:pt x="1248229" y="667657"/>
                </a:cubicBezTo>
                <a:cubicBezTo>
                  <a:pt x="1238090" y="653462"/>
                  <a:pt x="1219200" y="648304"/>
                  <a:pt x="1204686" y="638628"/>
                </a:cubicBezTo>
                <a:cubicBezTo>
                  <a:pt x="1180496" y="604761"/>
                  <a:pt x="1159765" y="568134"/>
                  <a:pt x="1132115" y="537028"/>
                </a:cubicBezTo>
                <a:cubicBezTo>
                  <a:pt x="1120526" y="523990"/>
                  <a:pt x="1100907" y="520335"/>
                  <a:pt x="1088572" y="508000"/>
                </a:cubicBezTo>
                <a:cubicBezTo>
                  <a:pt x="1071467" y="490895"/>
                  <a:pt x="1062134" y="467047"/>
                  <a:pt x="1045029" y="449942"/>
                </a:cubicBezTo>
                <a:cubicBezTo>
                  <a:pt x="1032694" y="437607"/>
                  <a:pt x="1014345" y="432701"/>
                  <a:pt x="1001486" y="420914"/>
                </a:cubicBezTo>
                <a:cubicBezTo>
                  <a:pt x="956093" y="379304"/>
                  <a:pt x="922094" y="324443"/>
                  <a:pt x="870857" y="290285"/>
                </a:cubicBezTo>
                <a:cubicBezTo>
                  <a:pt x="807187" y="247838"/>
                  <a:pt x="841270" y="271723"/>
                  <a:pt x="769257" y="217714"/>
                </a:cubicBezTo>
                <a:cubicBezTo>
                  <a:pt x="715622" y="137259"/>
                  <a:pt x="770917" y="200896"/>
                  <a:pt x="696686" y="159657"/>
                </a:cubicBezTo>
                <a:cubicBezTo>
                  <a:pt x="666188" y="142714"/>
                  <a:pt x="642698" y="112633"/>
                  <a:pt x="609600" y="101600"/>
                </a:cubicBezTo>
                <a:cubicBezTo>
                  <a:pt x="391596" y="28930"/>
                  <a:pt x="664174" y="118390"/>
                  <a:pt x="420915" y="43542"/>
                </a:cubicBezTo>
                <a:cubicBezTo>
                  <a:pt x="391669" y="34543"/>
                  <a:pt x="362858" y="24190"/>
                  <a:pt x="333829" y="14514"/>
                </a:cubicBezTo>
                <a:cubicBezTo>
                  <a:pt x="319315" y="9676"/>
                  <a:pt x="305585" y="0"/>
                  <a:pt x="290286" y="0"/>
                </a:cubicBezTo>
                <a:lnTo>
                  <a:pt x="232229" y="14514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手繪多邊形 53"/>
          <p:cNvSpPr/>
          <p:nvPr/>
        </p:nvSpPr>
        <p:spPr>
          <a:xfrm>
            <a:off x="387022" y="3309257"/>
            <a:ext cx="2341664" cy="2002972"/>
          </a:xfrm>
          <a:custGeom>
            <a:avLst/>
            <a:gdLst>
              <a:gd name="connsiteX0" fmla="*/ 251607 w 2341664"/>
              <a:gd name="connsiteY0" fmla="*/ 0 h 2002972"/>
              <a:gd name="connsiteX1" fmla="*/ 179035 w 2341664"/>
              <a:gd name="connsiteY1" fmla="*/ 43543 h 2002972"/>
              <a:gd name="connsiteX2" fmla="*/ 164521 w 2341664"/>
              <a:gd name="connsiteY2" fmla="*/ 101600 h 2002972"/>
              <a:gd name="connsiteX3" fmla="*/ 135492 w 2341664"/>
              <a:gd name="connsiteY3" fmla="*/ 145143 h 2002972"/>
              <a:gd name="connsiteX4" fmla="*/ 120978 w 2341664"/>
              <a:gd name="connsiteY4" fmla="*/ 188686 h 2002972"/>
              <a:gd name="connsiteX5" fmla="*/ 106464 w 2341664"/>
              <a:gd name="connsiteY5" fmla="*/ 261257 h 2002972"/>
              <a:gd name="connsiteX6" fmla="*/ 77435 w 2341664"/>
              <a:gd name="connsiteY6" fmla="*/ 304800 h 2002972"/>
              <a:gd name="connsiteX7" fmla="*/ 62921 w 2341664"/>
              <a:gd name="connsiteY7" fmla="*/ 362857 h 2002972"/>
              <a:gd name="connsiteX8" fmla="*/ 48407 w 2341664"/>
              <a:gd name="connsiteY8" fmla="*/ 449943 h 2002972"/>
              <a:gd name="connsiteX9" fmla="*/ 19378 w 2341664"/>
              <a:gd name="connsiteY9" fmla="*/ 551543 h 2002972"/>
              <a:gd name="connsiteX10" fmla="*/ 19378 w 2341664"/>
              <a:gd name="connsiteY10" fmla="*/ 1465943 h 2002972"/>
              <a:gd name="connsiteX11" fmla="*/ 48407 w 2341664"/>
              <a:gd name="connsiteY11" fmla="*/ 1524000 h 2002972"/>
              <a:gd name="connsiteX12" fmla="*/ 91949 w 2341664"/>
              <a:gd name="connsiteY12" fmla="*/ 1640114 h 2002972"/>
              <a:gd name="connsiteX13" fmla="*/ 120978 w 2341664"/>
              <a:gd name="connsiteY13" fmla="*/ 1683657 h 2002972"/>
              <a:gd name="connsiteX14" fmla="*/ 164521 w 2341664"/>
              <a:gd name="connsiteY14" fmla="*/ 1770743 h 2002972"/>
              <a:gd name="connsiteX15" fmla="*/ 208064 w 2341664"/>
              <a:gd name="connsiteY15" fmla="*/ 1799772 h 2002972"/>
              <a:gd name="connsiteX16" fmla="*/ 280635 w 2341664"/>
              <a:gd name="connsiteY16" fmla="*/ 1886857 h 2002972"/>
              <a:gd name="connsiteX17" fmla="*/ 309664 w 2341664"/>
              <a:gd name="connsiteY17" fmla="*/ 1930400 h 2002972"/>
              <a:gd name="connsiteX18" fmla="*/ 353207 w 2341664"/>
              <a:gd name="connsiteY18" fmla="*/ 1959429 h 2002972"/>
              <a:gd name="connsiteX19" fmla="*/ 498349 w 2341664"/>
              <a:gd name="connsiteY19" fmla="*/ 2002972 h 2002972"/>
              <a:gd name="connsiteX20" fmla="*/ 745092 w 2341664"/>
              <a:gd name="connsiteY20" fmla="*/ 1988457 h 2002972"/>
              <a:gd name="connsiteX21" fmla="*/ 788635 w 2341664"/>
              <a:gd name="connsiteY21" fmla="*/ 1959429 h 2002972"/>
              <a:gd name="connsiteX22" fmla="*/ 890235 w 2341664"/>
              <a:gd name="connsiteY22" fmla="*/ 1915886 h 2002972"/>
              <a:gd name="connsiteX23" fmla="*/ 1006349 w 2341664"/>
              <a:gd name="connsiteY23" fmla="*/ 1857829 h 2002972"/>
              <a:gd name="connsiteX24" fmla="*/ 1049892 w 2341664"/>
              <a:gd name="connsiteY24" fmla="*/ 1828800 h 2002972"/>
              <a:gd name="connsiteX25" fmla="*/ 1136978 w 2341664"/>
              <a:gd name="connsiteY25" fmla="*/ 1799772 h 2002972"/>
              <a:gd name="connsiteX26" fmla="*/ 1238578 w 2341664"/>
              <a:gd name="connsiteY26" fmla="*/ 1741714 h 2002972"/>
              <a:gd name="connsiteX27" fmla="*/ 1282121 w 2341664"/>
              <a:gd name="connsiteY27" fmla="*/ 1727200 h 2002972"/>
              <a:gd name="connsiteX28" fmla="*/ 1325664 w 2341664"/>
              <a:gd name="connsiteY28" fmla="*/ 1683657 h 2002972"/>
              <a:gd name="connsiteX29" fmla="*/ 1398235 w 2341664"/>
              <a:gd name="connsiteY29" fmla="*/ 1669143 h 2002972"/>
              <a:gd name="connsiteX30" fmla="*/ 1441778 w 2341664"/>
              <a:gd name="connsiteY30" fmla="*/ 1654629 h 2002972"/>
              <a:gd name="connsiteX31" fmla="*/ 1543378 w 2341664"/>
              <a:gd name="connsiteY31" fmla="*/ 1582057 h 2002972"/>
              <a:gd name="connsiteX32" fmla="*/ 1586921 w 2341664"/>
              <a:gd name="connsiteY32" fmla="*/ 1567543 h 2002972"/>
              <a:gd name="connsiteX33" fmla="*/ 1688521 w 2341664"/>
              <a:gd name="connsiteY33" fmla="*/ 1509486 h 2002972"/>
              <a:gd name="connsiteX34" fmla="*/ 1732064 w 2341664"/>
              <a:gd name="connsiteY34" fmla="*/ 1480457 h 2002972"/>
              <a:gd name="connsiteX35" fmla="*/ 1790121 w 2341664"/>
              <a:gd name="connsiteY35" fmla="*/ 1436914 h 2002972"/>
              <a:gd name="connsiteX36" fmla="*/ 1833664 w 2341664"/>
              <a:gd name="connsiteY36" fmla="*/ 1422400 h 2002972"/>
              <a:gd name="connsiteX37" fmla="*/ 1920749 w 2341664"/>
              <a:gd name="connsiteY37" fmla="*/ 1364343 h 2002972"/>
              <a:gd name="connsiteX38" fmla="*/ 1964292 w 2341664"/>
              <a:gd name="connsiteY38" fmla="*/ 1335314 h 2002972"/>
              <a:gd name="connsiteX39" fmla="*/ 2022349 w 2341664"/>
              <a:gd name="connsiteY39" fmla="*/ 1306286 h 2002972"/>
              <a:gd name="connsiteX40" fmla="*/ 2152978 w 2341664"/>
              <a:gd name="connsiteY40" fmla="*/ 1219200 h 2002972"/>
              <a:gd name="connsiteX41" fmla="*/ 2240064 w 2341664"/>
              <a:gd name="connsiteY41" fmla="*/ 1146629 h 2002972"/>
              <a:gd name="connsiteX42" fmla="*/ 2283607 w 2341664"/>
              <a:gd name="connsiteY42" fmla="*/ 1117600 h 2002972"/>
              <a:gd name="connsiteX43" fmla="*/ 2341664 w 2341664"/>
              <a:gd name="connsiteY43" fmla="*/ 1030514 h 2002972"/>
              <a:gd name="connsiteX44" fmla="*/ 2312635 w 2341664"/>
              <a:gd name="connsiteY44" fmla="*/ 870857 h 2002972"/>
              <a:gd name="connsiteX45" fmla="*/ 2298121 w 2341664"/>
              <a:gd name="connsiteY45" fmla="*/ 827314 h 2002972"/>
              <a:gd name="connsiteX46" fmla="*/ 2269092 w 2341664"/>
              <a:gd name="connsiteY46" fmla="*/ 783772 h 2002972"/>
              <a:gd name="connsiteX47" fmla="*/ 2225549 w 2341664"/>
              <a:gd name="connsiteY47" fmla="*/ 754743 h 2002972"/>
              <a:gd name="connsiteX48" fmla="*/ 2152978 w 2341664"/>
              <a:gd name="connsiteY48" fmla="*/ 725714 h 2002972"/>
              <a:gd name="connsiteX49" fmla="*/ 2094921 w 2341664"/>
              <a:gd name="connsiteY49" fmla="*/ 711200 h 2002972"/>
              <a:gd name="connsiteX50" fmla="*/ 1949778 w 2341664"/>
              <a:gd name="connsiteY50" fmla="*/ 696686 h 2002972"/>
              <a:gd name="connsiteX51" fmla="*/ 1848178 w 2341664"/>
              <a:gd name="connsiteY51" fmla="*/ 667657 h 2002972"/>
              <a:gd name="connsiteX52" fmla="*/ 1732064 w 2341664"/>
              <a:gd name="connsiteY52" fmla="*/ 624114 h 2002972"/>
              <a:gd name="connsiteX53" fmla="*/ 1659492 w 2341664"/>
              <a:gd name="connsiteY53" fmla="*/ 580572 h 2002972"/>
              <a:gd name="connsiteX54" fmla="*/ 1572407 w 2341664"/>
              <a:gd name="connsiteY54" fmla="*/ 551543 h 2002972"/>
              <a:gd name="connsiteX55" fmla="*/ 1369207 w 2341664"/>
              <a:gd name="connsiteY55" fmla="*/ 449943 h 2002972"/>
              <a:gd name="connsiteX56" fmla="*/ 1311149 w 2341664"/>
              <a:gd name="connsiteY56" fmla="*/ 420914 h 2002972"/>
              <a:gd name="connsiteX57" fmla="*/ 1209549 w 2341664"/>
              <a:gd name="connsiteY57" fmla="*/ 391886 h 2002972"/>
              <a:gd name="connsiteX58" fmla="*/ 1122464 w 2341664"/>
              <a:gd name="connsiteY58" fmla="*/ 362857 h 2002972"/>
              <a:gd name="connsiteX59" fmla="*/ 1064407 w 2341664"/>
              <a:gd name="connsiteY59" fmla="*/ 348343 h 2002972"/>
              <a:gd name="connsiteX60" fmla="*/ 919264 w 2341664"/>
              <a:gd name="connsiteY60" fmla="*/ 304800 h 2002972"/>
              <a:gd name="connsiteX61" fmla="*/ 832178 w 2341664"/>
              <a:gd name="connsiteY61" fmla="*/ 261257 h 2002972"/>
              <a:gd name="connsiteX62" fmla="*/ 788635 w 2341664"/>
              <a:gd name="connsiteY62" fmla="*/ 232229 h 2002972"/>
              <a:gd name="connsiteX63" fmla="*/ 745092 w 2341664"/>
              <a:gd name="connsiteY63" fmla="*/ 217714 h 2002972"/>
              <a:gd name="connsiteX64" fmla="*/ 701549 w 2341664"/>
              <a:gd name="connsiteY64" fmla="*/ 188686 h 2002972"/>
              <a:gd name="connsiteX65" fmla="*/ 643492 w 2341664"/>
              <a:gd name="connsiteY65" fmla="*/ 174172 h 2002972"/>
              <a:gd name="connsiteX66" fmla="*/ 599949 w 2341664"/>
              <a:gd name="connsiteY66" fmla="*/ 159657 h 2002972"/>
              <a:gd name="connsiteX67" fmla="*/ 512864 w 2341664"/>
              <a:gd name="connsiteY67" fmla="*/ 145143 h 2002972"/>
              <a:gd name="connsiteX68" fmla="*/ 469321 w 2341664"/>
              <a:gd name="connsiteY68" fmla="*/ 130629 h 2002972"/>
              <a:gd name="connsiteX69" fmla="*/ 367721 w 2341664"/>
              <a:gd name="connsiteY69" fmla="*/ 116114 h 2002972"/>
              <a:gd name="connsiteX70" fmla="*/ 280635 w 2341664"/>
              <a:gd name="connsiteY70" fmla="*/ 72572 h 2002972"/>
              <a:gd name="connsiteX71" fmla="*/ 237092 w 2341664"/>
              <a:gd name="connsiteY71" fmla="*/ 58057 h 2002972"/>
              <a:gd name="connsiteX72" fmla="*/ 179035 w 2341664"/>
              <a:gd name="connsiteY72" fmla="*/ 29029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41664" h="2002972">
                <a:moveTo>
                  <a:pt x="251607" y="0"/>
                </a:moveTo>
                <a:cubicBezTo>
                  <a:pt x="227416" y="14514"/>
                  <a:pt x="197394" y="22124"/>
                  <a:pt x="179035" y="43543"/>
                </a:cubicBezTo>
                <a:cubicBezTo>
                  <a:pt x="166053" y="58689"/>
                  <a:pt x="172379" y="83265"/>
                  <a:pt x="164521" y="101600"/>
                </a:cubicBezTo>
                <a:cubicBezTo>
                  <a:pt x="157649" y="117634"/>
                  <a:pt x="145168" y="130629"/>
                  <a:pt x="135492" y="145143"/>
                </a:cubicBezTo>
                <a:cubicBezTo>
                  <a:pt x="130654" y="159657"/>
                  <a:pt x="124689" y="173843"/>
                  <a:pt x="120978" y="188686"/>
                </a:cubicBezTo>
                <a:cubicBezTo>
                  <a:pt x="114995" y="212619"/>
                  <a:pt x="115126" y="238158"/>
                  <a:pt x="106464" y="261257"/>
                </a:cubicBezTo>
                <a:cubicBezTo>
                  <a:pt x="100339" y="277590"/>
                  <a:pt x="87111" y="290286"/>
                  <a:pt x="77435" y="304800"/>
                </a:cubicBezTo>
                <a:cubicBezTo>
                  <a:pt x="72597" y="324152"/>
                  <a:pt x="66833" y="343296"/>
                  <a:pt x="62921" y="362857"/>
                </a:cubicBezTo>
                <a:cubicBezTo>
                  <a:pt x="57150" y="391715"/>
                  <a:pt x="55024" y="421268"/>
                  <a:pt x="48407" y="449943"/>
                </a:cubicBezTo>
                <a:cubicBezTo>
                  <a:pt x="40487" y="484263"/>
                  <a:pt x="29054" y="517676"/>
                  <a:pt x="19378" y="551543"/>
                </a:cubicBezTo>
                <a:cubicBezTo>
                  <a:pt x="-1714" y="931199"/>
                  <a:pt x="-10810" y="972867"/>
                  <a:pt x="19378" y="1465943"/>
                </a:cubicBezTo>
                <a:cubicBezTo>
                  <a:pt x="20700" y="1487539"/>
                  <a:pt x="39884" y="1504113"/>
                  <a:pt x="48407" y="1524000"/>
                </a:cubicBezTo>
                <a:cubicBezTo>
                  <a:pt x="86095" y="1611938"/>
                  <a:pt x="31806" y="1519827"/>
                  <a:pt x="91949" y="1640114"/>
                </a:cubicBezTo>
                <a:cubicBezTo>
                  <a:pt x="99750" y="1655716"/>
                  <a:pt x="111302" y="1669143"/>
                  <a:pt x="120978" y="1683657"/>
                </a:cubicBezTo>
                <a:cubicBezTo>
                  <a:pt x="132783" y="1719073"/>
                  <a:pt x="136384" y="1742606"/>
                  <a:pt x="164521" y="1770743"/>
                </a:cubicBezTo>
                <a:cubicBezTo>
                  <a:pt x="176856" y="1783078"/>
                  <a:pt x="193550" y="1790096"/>
                  <a:pt x="208064" y="1799772"/>
                </a:cubicBezTo>
                <a:cubicBezTo>
                  <a:pt x="280134" y="1907876"/>
                  <a:pt x="187507" y="1775105"/>
                  <a:pt x="280635" y="1886857"/>
                </a:cubicBezTo>
                <a:cubicBezTo>
                  <a:pt x="291802" y="1900258"/>
                  <a:pt x="297329" y="1918065"/>
                  <a:pt x="309664" y="1930400"/>
                </a:cubicBezTo>
                <a:cubicBezTo>
                  <a:pt x="321999" y="1942735"/>
                  <a:pt x="337266" y="1952344"/>
                  <a:pt x="353207" y="1959429"/>
                </a:cubicBezTo>
                <a:cubicBezTo>
                  <a:pt x="398633" y="1979618"/>
                  <a:pt x="450103" y="1990910"/>
                  <a:pt x="498349" y="2002972"/>
                </a:cubicBezTo>
                <a:cubicBezTo>
                  <a:pt x="580597" y="1998134"/>
                  <a:pt x="663614" y="2000679"/>
                  <a:pt x="745092" y="1988457"/>
                </a:cubicBezTo>
                <a:cubicBezTo>
                  <a:pt x="762343" y="1985869"/>
                  <a:pt x="773489" y="1968084"/>
                  <a:pt x="788635" y="1959429"/>
                </a:cubicBezTo>
                <a:cubicBezTo>
                  <a:pt x="838857" y="1930731"/>
                  <a:pt x="841382" y="1932170"/>
                  <a:pt x="890235" y="1915886"/>
                </a:cubicBezTo>
                <a:cubicBezTo>
                  <a:pt x="1019176" y="1819180"/>
                  <a:pt x="879531" y="1912180"/>
                  <a:pt x="1006349" y="1857829"/>
                </a:cubicBezTo>
                <a:cubicBezTo>
                  <a:pt x="1022383" y="1850957"/>
                  <a:pt x="1033951" y="1835885"/>
                  <a:pt x="1049892" y="1828800"/>
                </a:cubicBezTo>
                <a:cubicBezTo>
                  <a:pt x="1077854" y="1816373"/>
                  <a:pt x="1136978" y="1799772"/>
                  <a:pt x="1136978" y="1799772"/>
                </a:cubicBezTo>
                <a:cubicBezTo>
                  <a:pt x="1180706" y="1770619"/>
                  <a:pt x="1187018" y="1763811"/>
                  <a:pt x="1238578" y="1741714"/>
                </a:cubicBezTo>
                <a:cubicBezTo>
                  <a:pt x="1252640" y="1735687"/>
                  <a:pt x="1267607" y="1732038"/>
                  <a:pt x="1282121" y="1727200"/>
                </a:cubicBezTo>
                <a:cubicBezTo>
                  <a:pt x="1296635" y="1712686"/>
                  <a:pt x="1307305" y="1692837"/>
                  <a:pt x="1325664" y="1683657"/>
                </a:cubicBezTo>
                <a:cubicBezTo>
                  <a:pt x="1347729" y="1672625"/>
                  <a:pt x="1374302" y="1675126"/>
                  <a:pt x="1398235" y="1669143"/>
                </a:cubicBezTo>
                <a:cubicBezTo>
                  <a:pt x="1413078" y="1665432"/>
                  <a:pt x="1427264" y="1659467"/>
                  <a:pt x="1441778" y="1654629"/>
                </a:cubicBezTo>
                <a:cubicBezTo>
                  <a:pt x="1454925" y="1644768"/>
                  <a:pt x="1522156" y="1592668"/>
                  <a:pt x="1543378" y="1582057"/>
                </a:cubicBezTo>
                <a:cubicBezTo>
                  <a:pt x="1557062" y="1575215"/>
                  <a:pt x="1572407" y="1572381"/>
                  <a:pt x="1586921" y="1567543"/>
                </a:cubicBezTo>
                <a:cubicBezTo>
                  <a:pt x="1693007" y="1496818"/>
                  <a:pt x="1559616" y="1583146"/>
                  <a:pt x="1688521" y="1509486"/>
                </a:cubicBezTo>
                <a:cubicBezTo>
                  <a:pt x="1703667" y="1500831"/>
                  <a:pt x="1717869" y="1490596"/>
                  <a:pt x="1732064" y="1480457"/>
                </a:cubicBezTo>
                <a:cubicBezTo>
                  <a:pt x="1751749" y="1466397"/>
                  <a:pt x="1769118" y="1448916"/>
                  <a:pt x="1790121" y="1436914"/>
                </a:cubicBezTo>
                <a:cubicBezTo>
                  <a:pt x="1803405" y="1429323"/>
                  <a:pt x="1820290" y="1429830"/>
                  <a:pt x="1833664" y="1422400"/>
                </a:cubicBezTo>
                <a:cubicBezTo>
                  <a:pt x="1864161" y="1405457"/>
                  <a:pt x="1891721" y="1383695"/>
                  <a:pt x="1920749" y="1364343"/>
                </a:cubicBezTo>
                <a:cubicBezTo>
                  <a:pt x="1935263" y="1354667"/>
                  <a:pt x="1948689" y="1343115"/>
                  <a:pt x="1964292" y="1335314"/>
                </a:cubicBezTo>
                <a:lnTo>
                  <a:pt x="2022349" y="1306286"/>
                </a:lnTo>
                <a:cubicBezTo>
                  <a:pt x="2127746" y="1165757"/>
                  <a:pt x="1987925" y="1329235"/>
                  <a:pt x="2152978" y="1219200"/>
                </a:cubicBezTo>
                <a:cubicBezTo>
                  <a:pt x="2311142" y="1113757"/>
                  <a:pt x="2106885" y="1191021"/>
                  <a:pt x="2240064" y="1146629"/>
                </a:cubicBezTo>
                <a:cubicBezTo>
                  <a:pt x="2254578" y="1136953"/>
                  <a:pt x="2272120" y="1130728"/>
                  <a:pt x="2283607" y="1117600"/>
                </a:cubicBezTo>
                <a:cubicBezTo>
                  <a:pt x="2306581" y="1091344"/>
                  <a:pt x="2341664" y="1030514"/>
                  <a:pt x="2341664" y="1030514"/>
                </a:cubicBezTo>
                <a:cubicBezTo>
                  <a:pt x="2331988" y="977295"/>
                  <a:pt x="2323969" y="923748"/>
                  <a:pt x="2312635" y="870857"/>
                </a:cubicBezTo>
                <a:cubicBezTo>
                  <a:pt x="2309429" y="855897"/>
                  <a:pt x="2304963" y="840998"/>
                  <a:pt x="2298121" y="827314"/>
                </a:cubicBezTo>
                <a:cubicBezTo>
                  <a:pt x="2290320" y="811712"/>
                  <a:pt x="2281427" y="796107"/>
                  <a:pt x="2269092" y="783772"/>
                </a:cubicBezTo>
                <a:cubicBezTo>
                  <a:pt x="2256757" y="771437"/>
                  <a:pt x="2241151" y="762544"/>
                  <a:pt x="2225549" y="754743"/>
                </a:cubicBezTo>
                <a:cubicBezTo>
                  <a:pt x="2202246" y="743091"/>
                  <a:pt x="2177695" y="733953"/>
                  <a:pt x="2152978" y="725714"/>
                </a:cubicBezTo>
                <a:cubicBezTo>
                  <a:pt x="2134054" y="719406"/>
                  <a:pt x="2114668" y="714021"/>
                  <a:pt x="2094921" y="711200"/>
                </a:cubicBezTo>
                <a:cubicBezTo>
                  <a:pt x="2046787" y="704324"/>
                  <a:pt x="1998159" y="701524"/>
                  <a:pt x="1949778" y="696686"/>
                </a:cubicBezTo>
                <a:cubicBezTo>
                  <a:pt x="1920309" y="689319"/>
                  <a:pt x="1877335" y="680153"/>
                  <a:pt x="1848178" y="667657"/>
                </a:cubicBezTo>
                <a:cubicBezTo>
                  <a:pt x="1741922" y="622118"/>
                  <a:pt x="1839100" y="650874"/>
                  <a:pt x="1732064" y="624114"/>
                </a:cubicBezTo>
                <a:cubicBezTo>
                  <a:pt x="1707873" y="609600"/>
                  <a:pt x="1685174" y="592246"/>
                  <a:pt x="1659492" y="580572"/>
                </a:cubicBezTo>
                <a:cubicBezTo>
                  <a:pt x="1631636" y="567910"/>
                  <a:pt x="1598645" y="567286"/>
                  <a:pt x="1572407" y="551543"/>
                </a:cubicBezTo>
                <a:cubicBezTo>
                  <a:pt x="1410159" y="454194"/>
                  <a:pt x="1482001" y="478141"/>
                  <a:pt x="1369207" y="449943"/>
                </a:cubicBezTo>
                <a:cubicBezTo>
                  <a:pt x="1349854" y="440267"/>
                  <a:pt x="1331036" y="429437"/>
                  <a:pt x="1311149" y="420914"/>
                </a:cubicBezTo>
                <a:cubicBezTo>
                  <a:pt x="1273208" y="404653"/>
                  <a:pt x="1250471" y="404163"/>
                  <a:pt x="1209549" y="391886"/>
                </a:cubicBezTo>
                <a:cubicBezTo>
                  <a:pt x="1180241" y="383094"/>
                  <a:pt x="1152149" y="370278"/>
                  <a:pt x="1122464" y="362857"/>
                </a:cubicBezTo>
                <a:cubicBezTo>
                  <a:pt x="1103112" y="358019"/>
                  <a:pt x="1083514" y="354075"/>
                  <a:pt x="1064407" y="348343"/>
                </a:cubicBezTo>
                <a:cubicBezTo>
                  <a:pt x="887724" y="295338"/>
                  <a:pt x="1053079" y="338253"/>
                  <a:pt x="919264" y="304800"/>
                </a:cubicBezTo>
                <a:cubicBezTo>
                  <a:pt x="794477" y="221610"/>
                  <a:pt x="952361" y="321349"/>
                  <a:pt x="832178" y="261257"/>
                </a:cubicBezTo>
                <a:cubicBezTo>
                  <a:pt x="816576" y="253456"/>
                  <a:pt x="804237" y="240030"/>
                  <a:pt x="788635" y="232229"/>
                </a:cubicBezTo>
                <a:cubicBezTo>
                  <a:pt x="774951" y="225387"/>
                  <a:pt x="758776" y="224556"/>
                  <a:pt x="745092" y="217714"/>
                </a:cubicBezTo>
                <a:cubicBezTo>
                  <a:pt x="729490" y="209913"/>
                  <a:pt x="717583" y="195557"/>
                  <a:pt x="701549" y="188686"/>
                </a:cubicBezTo>
                <a:cubicBezTo>
                  <a:pt x="683214" y="180828"/>
                  <a:pt x="662672" y="179652"/>
                  <a:pt x="643492" y="174172"/>
                </a:cubicBezTo>
                <a:cubicBezTo>
                  <a:pt x="628781" y="169969"/>
                  <a:pt x="614884" y="162976"/>
                  <a:pt x="599949" y="159657"/>
                </a:cubicBezTo>
                <a:cubicBezTo>
                  <a:pt x="571221" y="153273"/>
                  <a:pt x="541592" y="151527"/>
                  <a:pt x="512864" y="145143"/>
                </a:cubicBezTo>
                <a:cubicBezTo>
                  <a:pt x="497929" y="141824"/>
                  <a:pt x="484323" y="133630"/>
                  <a:pt x="469321" y="130629"/>
                </a:cubicBezTo>
                <a:cubicBezTo>
                  <a:pt x="435775" y="123920"/>
                  <a:pt x="401588" y="120952"/>
                  <a:pt x="367721" y="116114"/>
                </a:cubicBezTo>
                <a:cubicBezTo>
                  <a:pt x="258281" y="79635"/>
                  <a:pt x="393173" y="128841"/>
                  <a:pt x="280635" y="72572"/>
                </a:cubicBezTo>
                <a:cubicBezTo>
                  <a:pt x="266951" y="65730"/>
                  <a:pt x="250776" y="64899"/>
                  <a:pt x="237092" y="58057"/>
                </a:cubicBezTo>
                <a:cubicBezTo>
                  <a:pt x="173669" y="26345"/>
                  <a:pt x="215390" y="29029"/>
                  <a:pt x="179035" y="29029"/>
                </a:cubicBezTo>
              </a:path>
            </a:pathLst>
          </a:custGeom>
          <a:solidFill>
            <a:srgbClr val="FEF6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手繪多邊形 51"/>
          <p:cNvSpPr/>
          <p:nvPr/>
        </p:nvSpPr>
        <p:spPr>
          <a:xfrm>
            <a:off x="566057" y="2960914"/>
            <a:ext cx="2133600" cy="2104572"/>
          </a:xfrm>
          <a:custGeom>
            <a:avLst/>
            <a:gdLst>
              <a:gd name="connsiteX0" fmla="*/ 130629 w 2133600"/>
              <a:gd name="connsiteY0" fmla="*/ 493486 h 2104572"/>
              <a:gd name="connsiteX1" fmla="*/ 101600 w 2133600"/>
              <a:gd name="connsiteY1" fmla="*/ 609600 h 2104572"/>
              <a:gd name="connsiteX2" fmla="*/ 87086 w 2133600"/>
              <a:gd name="connsiteY2" fmla="*/ 667657 h 2104572"/>
              <a:gd name="connsiteX3" fmla="*/ 58057 w 2133600"/>
              <a:gd name="connsiteY3" fmla="*/ 725715 h 2104572"/>
              <a:gd name="connsiteX4" fmla="*/ 43543 w 2133600"/>
              <a:gd name="connsiteY4" fmla="*/ 812800 h 2104572"/>
              <a:gd name="connsiteX5" fmla="*/ 29029 w 2133600"/>
              <a:gd name="connsiteY5" fmla="*/ 885372 h 2104572"/>
              <a:gd name="connsiteX6" fmla="*/ 0 w 2133600"/>
              <a:gd name="connsiteY6" fmla="*/ 1103086 h 2104572"/>
              <a:gd name="connsiteX7" fmla="*/ 14514 w 2133600"/>
              <a:gd name="connsiteY7" fmla="*/ 1741715 h 2104572"/>
              <a:gd name="connsiteX8" fmla="*/ 29029 w 2133600"/>
              <a:gd name="connsiteY8" fmla="*/ 1785257 h 2104572"/>
              <a:gd name="connsiteX9" fmla="*/ 58057 w 2133600"/>
              <a:gd name="connsiteY9" fmla="*/ 1828800 h 2104572"/>
              <a:gd name="connsiteX10" fmla="*/ 72572 w 2133600"/>
              <a:gd name="connsiteY10" fmla="*/ 1872343 h 2104572"/>
              <a:gd name="connsiteX11" fmla="*/ 101600 w 2133600"/>
              <a:gd name="connsiteY11" fmla="*/ 1915886 h 2104572"/>
              <a:gd name="connsiteX12" fmla="*/ 130629 w 2133600"/>
              <a:gd name="connsiteY12" fmla="*/ 1973943 h 2104572"/>
              <a:gd name="connsiteX13" fmla="*/ 188686 w 2133600"/>
              <a:gd name="connsiteY13" fmla="*/ 2061029 h 2104572"/>
              <a:gd name="connsiteX14" fmla="*/ 275772 w 2133600"/>
              <a:gd name="connsiteY14" fmla="*/ 2090057 h 2104572"/>
              <a:gd name="connsiteX15" fmla="*/ 319314 w 2133600"/>
              <a:gd name="connsiteY15" fmla="*/ 2104572 h 2104572"/>
              <a:gd name="connsiteX16" fmla="*/ 449943 w 2133600"/>
              <a:gd name="connsiteY16" fmla="*/ 2090057 h 2104572"/>
              <a:gd name="connsiteX17" fmla="*/ 522514 w 2133600"/>
              <a:gd name="connsiteY17" fmla="*/ 2017486 h 2104572"/>
              <a:gd name="connsiteX18" fmla="*/ 653143 w 2133600"/>
              <a:gd name="connsiteY18" fmla="*/ 1901372 h 2104572"/>
              <a:gd name="connsiteX19" fmla="*/ 682172 w 2133600"/>
              <a:gd name="connsiteY19" fmla="*/ 1857829 h 2104572"/>
              <a:gd name="connsiteX20" fmla="*/ 769257 w 2133600"/>
              <a:gd name="connsiteY20" fmla="*/ 1799772 h 2104572"/>
              <a:gd name="connsiteX21" fmla="*/ 885372 w 2133600"/>
              <a:gd name="connsiteY21" fmla="*/ 1698172 h 2104572"/>
              <a:gd name="connsiteX22" fmla="*/ 928914 w 2133600"/>
              <a:gd name="connsiteY22" fmla="*/ 1669143 h 2104572"/>
              <a:gd name="connsiteX23" fmla="*/ 972457 w 2133600"/>
              <a:gd name="connsiteY23" fmla="*/ 1611086 h 2104572"/>
              <a:gd name="connsiteX24" fmla="*/ 1016000 w 2133600"/>
              <a:gd name="connsiteY24" fmla="*/ 1567543 h 2104572"/>
              <a:gd name="connsiteX25" fmla="*/ 1088572 w 2133600"/>
              <a:gd name="connsiteY25" fmla="*/ 1494972 h 2104572"/>
              <a:gd name="connsiteX26" fmla="*/ 1146629 w 2133600"/>
              <a:gd name="connsiteY26" fmla="*/ 1422400 h 2104572"/>
              <a:gd name="connsiteX27" fmla="*/ 1161143 w 2133600"/>
              <a:gd name="connsiteY27" fmla="*/ 1378857 h 2104572"/>
              <a:gd name="connsiteX28" fmla="*/ 1190172 w 2133600"/>
              <a:gd name="connsiteY28" fmla="*/ 1335315 h 2104572"/>
              <a:gd name="connsiteX29" fmla="*/ 1277257 w 2133600"/>
              <a:gd name="connsiteY29" fmla="*/ 1248229 h 2104572"/>
              <a:gd name="connsiteX30" fmla="*/ 1349829 w 2133600"/>
              <a:gd name="connsiteY30" fmla="*/ 1175657 h 2104572"/>
              <a:gd name="connsiteX31" fmla="*/ 1422400 w 2133600"/>
              <a:gd name="connsiteY31" fmla="*/ 1088572 h 2104572"/>
              <a:gd name="connsiteX32" fmla="*/ 1451429 w 2133600"/>
              <a:gd name="connsiteY32" fmla="*/ 1045029 h 2104572"/>
              <a:gd name="connsiteX33" fmla="*/ 1494972 w 2133600"/>
              <a:gd name="connsiteY33" fmla="*/ 1001486 h 2104572"/>
              <a:gd name="connsiteX34" fmla="*/ 1553029 w 2133600"/>
              <a:gd name="connsiteY34" fmla="*/ 914400 h 2104572"/>
              <a:gd name="connsiteX35" fmla="*/ 1582057 w 2133600"/>
              <a:gd name="connsiteY35" fmla="*/ 870857 h 2104572"/>
              <a:gd name="connsiteX36" fmla="*/ 1625600 w 2133600"/>
              <a:gd name="connsiteY36" fmla="*/ 841829 h 2104572"/>
              <a:gd name="connsiteX37" fmla="*/ 1640114 w 2133600"/>
              <a:gd name="connsiteY37" fmla="*/ 798286 h 2104572"/>
              <a:gd name="connsiteX38" fmla="*/ 1770743 w 2133600"/>
              <a:gd name="connsiteY38" fmla="*/ 696686 h 2104572"/>
              <a:gd name="connsiteX39" fmla="*/ 1857829 w 2133600"/>
              <a:gd name="connsiteY39" fmla="*/ 638629 h 2104572"/>
              <a:gd name="connsiteX40" fmla="*/ 1901372 w 2133600"/>
              <a:gd name="connsiteY40" fmla="*/ 624115 h 2104572"/>
              <a:gd name="connsiteX41" fmla="*/ 2002972 w 2133600"/>
              <a:gd name="connsiteY41" fmla="*/ 551543 h 2104572"/>
              <a:gd name="connsiteX42" fmla="*/ 2046514 w 2133600"/>
              <a:gd name="connsiteY42" fmla="*/ 522515 h 2104572"/>
              <a:gd name="connsiteX43" fmla="*/ 2061029 w 2133600"/>
              <a:gd name="connsiteY43" fmla="*/ 478972 h 2104572"/>
              <a:gd name="connsiteX44" fmla="*/ 2104572 w 2133600"/>
              <a:gd name="connsiteY44" fmla="*/ 449943 h 2104572"/>
              <a:gd name="connsiteX45" fmla="*/ 2133600 w 2133600"/>
              <a:gd name="connsiteY45" fmla="*/ 406400 h 2104572"/>
              <a:gd name="connsiteX46" fmla="*/ 2119086 w 2133600"/>
              <a:gd name="connsiteY46" fmla="*/ 130629 h 2104572"/>
              <a:gd name="connsiteX47" fmla="*/ 2104572 w 2133600"/>
              <a:gd name="connsiteY47" fmla="*/ 87086 h 2104572"/>
              <a:gd name="connsiteX48" fmla="*/ 2046514 w 2133600"/>
              <a:gd name="connsiteY48" fmla="*/ 58057 h 2104572"/>
              <a:gd name="connsiteX49" fmla="*/ 1959429 w 2133600"/>
              <a:gd name="connsiteY49" fmla="*/ 0 h 2104572"/>
              <a:gd name="connsiteX50" fmla="*/ 1364343 w 2133600"/>
              <a:gd name="connsiteY50" fmla="*/ 14515 h 2104572"/>
              <a:gd name="connsiteX51" fmla="*/ 1320800 w 2133600"/>
              <a:gd name="connsiteY51" fmla="*/ 29029 h 2104572"/>
              <a:gd name="connsiteX52" fmla="*/ 1190172 w 2133600"/>
              <a:gd name="connsiteY52" fmla="*/ 58057 h 2104572"/>
              <a:gd name="connsiteX53" fmla="*/ 1132114 w 2133600"/>
              <a:gd name="connsiteY53" fmla="*/ 87086 h 2104572"/>
              <a:gd name="connsiteX54" fmla="*/ 1088572 w 2133600"/>
              <a:gd name="connsiteY54" fmla="*/ 116115 h 2104572"/>
              <a:gd name="connsiteX55" fmla="*/ 957943 w 2133600"/>
              <a:gd name="connsiteY55" fmla="*/ 159657 h 2104572"/>
              <a:gd name="connsiteX56" fmla="*/ 841829 w 2133600"/>
              <a:gd name="connsiteY56" fmla="*/ 203200 h 2104572"/>
              <a:gd name="connsiteX57" fmla="*/ 696686 w 2133600"/>
              <a:gd name="connsiteY57" fmla="*/ 246743 h 2104572"/>
              <a:gd name="connsiteX58" fmla="*/ 653143 w 2133600"/>
              <a:gd name="connsiteY58" fmla="*/ 275772 h 2104572"/>
              <a:gd name="connsiteX59" fmla="*/ 580572 w 2133600"/>
              <a:gd name="connsiteY59" fmla="*/ 290286 h 2104572"/>
              <a:gd name="connsiteX60" fmla="*/ 435429 w 2133600"/>
              <a:gd name="connsiteY60" fmla="*/ 319315 h 2104572"/>
              <a:gd name="connsiteX61" fmla="*/ 391886 w 2133600"/>
              <a:gd name="connsiteY61" fmla="*/ 333829 h 2104572"/>
              <a:gd name="connsiteX62" fmla="*/ 304800 w 2133600"/>
              <a:gd name="connsiteY62" fmla="*/ 391886 h 2104572"/>
              <a:gd name="connsiteX63" fmla="*/ 217714 w 2133600"/>
              <a:gd name="connsiteY63" fmla="*/ 464457 h 2104572"/>
              <a:gd name="connsiteX64" fmla="*/ 130629 w 2133600"/>
              <a:gd name="connsiteY64" fmla="*/ 493486 h 2104572"/>
              <a:gd name="connsiteX65" fmla="*/ 130629 w 2133600"/>
              <a:gd name="connsiteY65" fmla="*/ 493486 h 21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2104572">
                <a:moveTo>
                  <a:pt x="130629" y="493486"/>
                </a:moveTo>
                <a:cubicBezTo>
                  <a:pt x="101117" y="641039"/>
                  <a:pt x="131355" y="505455"/>
                  <a:pt x="101600" y="609600"/>
                </a:cubicBezTo>
                <a:cubicBezTo>
                  <a:pt x="96120" y="628780"/>
                  <a:pt x="94090" y="648979"/>
                  <a:pt x="87086" y="667657"/>
                </a:cubicBezTo>
                <a:cubicBezTo>
                  <a:pt x="79489" y="687916"/>
                  <a:pt x="67733" y="706362"/>
                  <a:pt x="58057" y="725715"/>
                </a:cubicBezTo>
                <a:cubicBezTo>
                  <a:pt x="53219" y="754743"/>
                  <a:pt x="48807" y="783846"/>
                  <a:pt x="43543" y="812800"/>
                </a:cubicBezTo>
                <a:cubicBezTo>
                  <a:pt x="39130" y="837072"/>
                  <a:pt x="31911" y="860871"/>
                  <a:pt x="29029" y="885372"/>
                </a:cubicBezTo>
                <a:cubicBezTo>
                  <a:pt x="3199" y="1104923"/>
                  <a:pt x="35574" y="996361"/>
                  <a:pt x="0" y="1103086"/>
                </a:cubicBezTo>
                <a:cubicBezTo>
                  <a:pt x="4838" y="1315962"/>
                  <a:pt x="5461" y="1528976"/>
                  <a:pt x="14514" y="1741715"/>
                </a:cubicBezTo>
                <a:cubicBezTo>
                  <a:pt x="15164" y="1757000"/>
                  <a:pt x="22187" y="1771573"/>
                  <a:pt x="29029" y="1785257"/>
                </a:cubicBezTo>
                <a:cubicBezTo>
                  <a:pt x="36830" y="1800859"/>
                  <a:pt x="50256" y="1813198"/>
                  <a:pt x="58057" y="1828800"/>
                </a:cubicBezTo>
                <a:cubicBezTo>
                  <a:pt x="64899" y="1842484"/>
                  <a:pt x="65730" y="1858659"/>
                  <a:pt x="72572" y="1872343"/>
                </a:cubicBezTo>
                <a:cubicBezTo>
                  <a:pt x="80373" y="1887945"/>
                  <a:pt x="92945" y="1900740"/>
                  <a:pt x="101600" y="1915886"/>
                </a:cubicBezTo>
                <a:cubicBezTo>
                  <a:pt x="112335" y="1934672"/>
                  <a:pt x="119497" y="1955390"/>
                  <a:pt x="130629" y="1973943"/>
                </a:cubicBezTo>
                <a:cubicBezTo>
                  <a:pt x="148579" y="2003859"/>
                  <a:pt x="155588" y="2049997"/>
                  <a:pt x="188686" y="2061029"/>
                </a:cubicBezTo>
                <a:lnTo>
                  <a:pt x="275772" y="2090057"/>
                </a:lnTo>
                <a:lnTo>
                  <a:pt x="319314" y="2104572"/>
                </a:lnTo>
                <a:cubicBezTo>
                  <a:pt x="362857" y="2099734"/>
                  <a:pt x="407440" y="2100683"/>
                  <a:pt x="449943" y="2090057"/>
                </a:cubicBezTo>
                <a:cubicBezTo>
                  <a:pt x="496944" y="2078307"/>
                  <a:pt x="494867" y="2048590"/>
                  <a:pt x="522514" y="2017486"/>
                </a:cubicBezTo>
                <a:cubicBezTo>
                  <a:pt x="594820" y="1936141"/>
                  <a:pt x="586963" y="1945491"/>
                  <a:pt x="653143" y="1901372"/>
                </a:cubicBezTo>
                <a:cubicBezTo>
                  <a:pt x="662819" y="1886858"/>
                  <a:pt x="669044" y="1869316"/>
                  <a:pt x="682172" y="1857829"/>
                </a:cubicBezTo>
                <a:cubicBezTo>
                  <a:pt x="708428" y="1834855"/>
                  <a:pt x="769257" y="1799772"/>
                  <a:pt x="769257" y="1799772"/>
                </a:cubicBezTo>
                <a:cubicBezTo>
                  <a:pt x="817639" y="1727200"/>
                  <a:pt x="783771" y="1765907"/>
                  <a:pt x="885372" y="1698172"/>
                </a:cubicBezTo>
                <a:cubicBezTo>
                  <a:pt x="899886" y="1688496"/>
                  <a:pt x="918448" y="1683098"/>
                  <a:pt x="928914" y="1669143"/>
                </a:cubicBezTo>
                <a:cubicBezTo>
                  <a:pt x="943428" y="1649791"/>
                  <a:pt x="956714" y="1629453"/>
                  <a:pt x="972457" y="1611086"/>
                </a:cubicBezTo>
                <a:cubicBezTo>
                  <a:pt x="985815" y="1595501"/>
                  <a:pt x="1002859" y="1583312"/>
                  <a:pt x="1016000" y="1567543"/>
                </a:cubicBezTo>
                <a:cubicBezTo>
                  <a:pt x="1076476" y="1494973"/>
                  <a:pt x="1008744" y="1548189"/>
                  <a:pt x="1088572" y="1494972"/>
                </a:cubicBezTo>
                <a:cubicBezTo>
                  <a:pt x="1125053" y="1385526"/>
                  <a:pt x="1071599" y="1516188"/>
                  <a:pt x="1146629" y="1422400"/>
                </a:cubicBezTo>
                <a:cubicBezTo>
                  <a:pt x="1156186" y="1410453"/>
                  <a:pt x="1154301" y="1392541"/>
                  <a:pt x="1161143" y="1378857"/>
                </a:cubicBezTo>
                <a:cubicBezTo>
                  <a:pt x="1168944" y="1363255"/>
                  <a:pt x="1178583" y="1348353"/>
                  <a:pt x="1190172" y="1335315"/>
                </a:cubicBezTo>
                <a:cubicBezTo>
                  <a:pt x="1217446" y="1304632"/>
                  <a:pt x="1254485" y="1282387"/>
                  <a:pt x="1277257" y="1248229"/>
                </a:cubicBezTo>
                <a:cubicBezTo>
                  <a:pt x="1315962" y="1190172"/>
                  <a:pt x="1291772" y="1214362"/>
                  <a:pt x="1349829" y="1175657"/>
                </a:cubicBezTo>
                <a:cubicBezTo>
                  <a:pt x="1421899" y="1067553"/>
                  <a:pt x="1329272" y="1200324"/>
                  <a:pt x="1422400" y="1088572"/>
                </a:cubicBezTo>
                <a:cubicBezTo>
                  <a:pt x="1433567" y="1075171"/>
                  <a:pt x="1440262" y="1058430"/>
                  <a:pt x="1451429" y="1045029"/>
                </a:cubicBezTo>
                <a:cubicBezTo>
                  <a:pt x="1464570" y="1029260"/>
                  <a:pt x="1482370" y="1017689"/>
                  <a:pt x="1494972" y="1001486"/>
                </a:cubicBezTo>
                <a:cubicBezTo>
                  <a:pt x="1516391" y="973947"/>
                  <a:pt x="1533677" y="943429"/>
                  <a:pt x="1553029" y="914400"/>
                </a:cubicBezTo>
                <a:cubicBezTo>
                  <a:pt x="1562705" y="899886"/>
                  <a:pt x="1567543" y="880533"/>
                  <a:pt x="1582057" y="870857"/>
                </a:cubicBezTo>
                <a:lnTo>
                  <a:pt x="1625600" y="841829"/>
                </a:lnTo>
                <a:cubicBezTo>
                  <a:pt x="1630438" y="827315"/>
                  <a:pt x="1631627" y="811016"/>
                  <a:pt x="1640114" y="798286"/>
                </a:cubicBezTo>
                <a:cubicBezTo>
                  <a:pt x="1667399" y="757358"/>
                  <a:pt x="1736141" y="719754"/>
                  <a:pt x="1770743" y="696686"/>
                </a:cubicBezTo>
                <a:lnTo>
                  <a:pt x="1857829" y="638629"/>
                </a:lnTo>
                <a:lnTo>
                  <a:pt x="1901372" y="624115"/>
                </a:lnTo>
                <a:cubicBezTo>
                  <a:pt x="2004005" y="555690"/>
                  <a:pt x="1876925" y="641576"/>
                  <a:pt x="2002972" y="551543"/>
                </a:cubicBezTo>
                <a:cubicBezTo>
                  <a:pt x="2017167" y="541404"/>
                  <a:pt x="2032000" y="532191"/>
                  <a:pt x="2046514" y="522515"/>
                </a:cubicBezTo>
                <a:cubicBezTo>
                  <a:pt x="2051352" y="508001"/>
                  <a:pt x="2051471" y="490919"/>
                  <a:pt x="2061029" y="478972"/>
                </a:cubicBezTo>
                <a:cubicBezTo>
                  <a:pt x="2071926" y="465350"/>
                  <a:pt x="2092237" y="462278"/>
                  <a:pt x="2104572" y="449943"/>
                </a:cubicBezTo>
                <a:cubicBezTo>
                  <a:pt x="2116907" y="437608"/>
                  <a:pt x="2123924" y="420914"/>
                  <a:pt x="2133600" y="406400"/>
                </a:cubicBezTo>
                <a:cubicBezTo>
                  <a:pt x="2128762" y="314476"/>
                  <a:pt x="2127420" y="222302"/>
                  <a:pt x="2119086" y="130629"/>
                </a:cubicBezTo>
                <a:cubicBezTo>
                  <a:pt x="2117701" y="115392"/>
                  <a:pt x="2115390" y="97904"/>
                  <a:pt x="2104572" y="87086"/>
                </a:cubicBezTo>
                <a:cubicBezTo>
                  <a:pt x="2089272" y="71786"/>
                  <a:pt x="2065068" y="69189"/>
                  <a:pt x="2046514" y="58057"/>
                </a:cubicBezTo>
                <a:cubicBezTo>
                  <a:pt x="2016598" y="40107"/>
                  <a:pt x="1959429" y="0"/>
                  <a:pt x="1959429" y="0"/>
                </a:cubicBezTo>
                <a:cubicBezTo>
                  <a:pt x="1761067" y="4838"/>
                  <a:pt x="1562559" y="5505"/>
                  <a:pt x="1364343" y="14515"/>
                </a:cubicBezTo>
                <a:cubicBezTo>
                  <a:pt x="1349059" y="15210"/>
                  <a:pt x="1335511" y="24826"/>
                  <a:pt x="1320800" y="29029"/>
                </a:cubicBezTo>
                <a:cubicBezTo>
                  <a:pt x="1272972" y="42694"/>
                  <a:pt x="1240055" y="48080"/>
                  <a:pt x="1190172" y="58057"/>
                </a:cubicBezTo>
                <a:cubicBezTo>
                  <a:pt x="1170819" y="67733"/>
                  <a:pt x="1150900" y="76351"/>
                  <a:pt x="1132114" y="87086"/>
                </a:cubicBezTo>
                <a:cubicBezTo>
                  <a:pt x="1116969" y="95741"/>
                  <a:pt x="1104674" y="109406"/>
                  <a:pt x="1088572" y="116115"/>
                </a:cubicBezTo>
                <a:cubicBezTo>
                  <a:pt x="1046204" y="133768"/>
                  <a:pt x="957943" y="159657"/>
                  <a:pt x="957943" y="159657"/>
                </a:cubicBezTo>
                <a:cubicBezTo>
                  <a:pt x="876580" y="213900"/>
                  <a:pt x="955963" y="168960"/>
                  <a:pt x="841829" y="203200"/>
                </a:cubicBezTo>
                <a:cubicBezTo>
                  <a:pt x="650876" y="260486"/>
                  <a:pt x="885206" y="209039"/>
                  <a:pt x="696686" y="246743"/>
                </a:cubicBezTo>
                <a:cubicBezTo>
                  <a:pt x="682172" y="256419"/>
                  <a:pt x="669476" y="269647"/>
                  <a:pt x="653143" y="275772"/>
                </a:cubicBezTo>
                <a:cubicBezTo>
                  <a:pt x="630044" y="284434"/>
                  <a:pt x="604843" y="285873"/>
                  <a:pt x="580572" y="290286"/>
                </a:cubicBezTo>
                <a:cubicBezTo>
                  <a:pt x="502148" y="304545"/>
                  <a:pt x="502828" y="300058"/>
                  <a:pt x="435429" y="319315"/>
                </a:cubicBezTo>
                <a:cubicBezTo>
                  <a:pt x="420718" y="323518"/>
                  <a:pt x="405260" y="326399"/>
                  <a:pt x="391886" y="333829"/>
                </a:cubicBezTo>
                <a:cubicBezTo>
                  <a:pt x="361388" y="350772"/>
                  <a:pt x="329470" y="367216"/>
                  <a:pt x="304800" y="391886"/>
                </a:cubicBezTo>
                <a:cubicBezTo>
                  <a:pt x="277454" y="419232"/>
                  <a:pt x="254089" y="448290"/>
                  <a:pt x="217714" y="464457"/>
                </a:cubicBezTo>
                <a:cubicBezTo>
                  <a:pt x="189753" y="476884"/>
                  <a:pt x="157997" y="479802"/>
                  <a:pt x="130629" y="493486"/>
                </a:cubicBezTo>
                <a:lnTo>
                  <a:pt x="130629" y="493486"/>
                </a:lnTo>
                <a:close/>
              </a:path>
            </a:pathLst>
          </a:custGeom>
          <a:solidFill>
            <a:srgbClr val="8BFE6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NN and Ensemble Learning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928757" y="3718794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354208" y="3126412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stCxn id="4" idx="6"/>
            <a:endCxn id="5" idx="2"/>
          </p:cNvCxnSpPr>
          <p:nvPr/>
        </p:nvCxnSpPr>
        <p:spPr>
          <a:xfrm flipV="1">
            <a:off x="1072773" y="3234412"/>
            <a:ext cx="1281435" cy="55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10754" y="34934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2408208" y="3792596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>
            <a:stCxn id="8" idx="0"/>
            <a:endCxn id="5" idx="4"/>
          </p:cNvCxnSpPr>
          <p:nvPr/>
        </p:nvCxnSpPr>
        <p:spPr>
          <a:xfrm flipV="1">
            <a:off x="2462208" y="3342412"/>
            <a:ext cx="0" cy="4501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6"/>
            <a:endCxn id="20" idx="2"/>
          </p:cNvCxnSpPr>
          <p:nvPr/>
        </p:nvCxnSpPr>
        <p:spPr>
          <a:xfrm>
            <a:off x="2570208" y="3234412"/>
            <a:ext cx="1287924" cy="1012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1016437" y="4738501"/>
            <a:ext cx="144016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1143" y="465718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/>
          <p:cNvCxnSpPr>
            <a:stCxn id="11" idx="7"/>
            <a:endCxn id="5" idx="2"/>
          </p:cNvCxnSpPr>
          <p:nvPr/>
        </p:nvCxnSpPr>
        <p:spPr>
          <a:xfrm flipV="1">
            <a:off x="1139362" y="3234412"/>
            <a:ext cx="1214846" cy="15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2338946" y="5307076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2392946" y="5905742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15" idx="0"/>
            <a:endCxn id="14" idx="4"/>
          </p:cNvCxnSpPr>
          <p:nvPr/>
        </p:nvCxnSpPr>
        <p:spPr>
          <a:xfrm flipV="1">
            <a:off x="2446946" y="5523076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4" idx="6"/>
            <a:endCxn id="20" idx="2"/>
          </p:cNvCxnSpPr>
          <p:nvPr/>
        </p:nvCxnSpPr>
        <p:spPr>
          <a:xfrm flipV="1">
            <a:off x="2554946" y="4246549"/>
            <a:ext cx="1303186" cy="1168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6"/>
            <a:endCxn id="14" idx="2"/>
          </p:cNvCxnSpPr>
          <p:nvPr/>
        </p:nvCxnSpPr>
        <p:spPr>
          <a:xfrm>
            <a:off x="1160453" y="4810501"/>
            <a:ext cx="1178493" cy="604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4" idx="5"/>
            <a:endCxn id="14" idx="1"/>
          </p:cNvCxnSpPr>
          <p:nvPr/>
        </p:nvCxnSpPr>
        <p:spPr>
          <a:xfrm>
            <a:off x="1051682" y="3841706"/>
            <a:ext cx="1318896" cy="149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3858132" y="4138549"/>
            <a:ext cx="216000" cy="21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3912132" y="4753614"/>
            <a:ext cx="108000" cy="108000"/>
          </a:xfrm>
          <a:prstGeom prst="diamond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>
            <a:stCxn id="21" idx="0"/>
          </p:cNvCxnSpPr>
          <p:nvPr/>
        </p:nvCxnSpPr>
        <p:spPr>
          <a:xfrm flipV="1">
            <a:off x="3966132" y="4370948"/>
            <a:ext cx="0" cy="38266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20" idx="6"/>
          </p:cNvCxnSpPr>
          <p:nvPr/>
        </p:nvCxnSpPr>
        <p:spPr>
          <a:xfrm>
            <a:off x="4074132" y="4246549"/>
            <a:ext cx="6799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2368070" y="4138549"/>
            <a:ext cx="216000" cy="21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422070" y="4753614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25" idx="0"/>
          </p:cNvCxnSpPr>
          <p:nvPr/>
        </p:nvCxnSpPr>
        <p:spPr>
          <a:xfrm flipV="1">
            <a:off x="2476070" y="4370948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7"/>
            <a:endCxn id="24" idx="2"/>
          </p:cNvCxnSpPr>
          <p:nvPr/>
        </p:nvCxnSpPr>
        <p:spPr>
          <a:xfrm flipV="1">
            <a:off x="1139362" y="4246549"/>
            <a:ext cx="1228708" cy="513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" idx="6"/>
            <a:endCxn id="24" idx="1"/>
          </p:cNvCxnSpPr>
          <p:nvPr/>
        </p:nvCxnSpPr>
        <p:spPr>
          <a:xfrm>
            <a:off x="1072773" y="3790794"/>
            <a:ext cx="1326929" cy="379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4" idx="6"/>
            <a:endCxn id="20" idx="2"/>
          </p:cNvCxnSpPr>
          <p:nvPr/>
        </p:nvCxnSpPr>
        <p:spPr>
          <a:xfrm>
            <a:off x="2584070" y="4246549"/>
            <a:ext cx="12740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物件 29"/>
          <p:cNvGraphicFramePr>
            <a:graphicFrameLocks noChangeAspect="1"/>
          </p:cNvGraphicFramePr>
          <p:nvPr>
            <p:extLst/>
          </p:nvPr>
        </p:nvGraphicFramePr>
        <p:xfrm>
          <a:off x="2591579" y="2777162"/>
          <a:ext cx="139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方程式" r:id="rId3" imgW="863280" imgH="215640" progId="Equation.3">
                  <p:embed/>
                </p:oleObj>
              </mc:Choice>
              <mc:Fallback>
                <p:oleObj name="方程式" r:id="rId3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579" y="2777162"/>
                        <a:ext cx="139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/>
          </p:nvPr>
        </p:nvGraphicFramePr>
        <p:xfrm>
          <a:off x="2509774" y="3808804"/>
          <a:ext cx="14398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方程式" r:id="rId5" imgW="888840" imgH="215640" progId="Equation.3">
                  <p:embed/>
                </p:oleObj>
              </mc:Choice>
              <mc:Fallback>
                <p:oleObj name="方程式" r:id="rId5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774" y="3808804"/>
                        <a:ext cx="14398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/>
          <p:cNvGraphicFramePr>
            <a:graphicFrameLocks noChangeAspect="1"/>
          </p:cNvGraphicFramePr>
          <p:nvPr>
            <p:extLst/>
          </p:nvPr>
        </p:nvGraphicFramePr>
        <p:xfrm>
          <a:off x="2535174" y="5332804"/>
          <a:ext cx="1419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方程式" r:id="rId7" imgW="876240" imgH="228600" progId="Equation.3">
                  <p:embed/>
                </p:oleObj>
              </mc:Choice>
              <mc:Fallback>
                <p:oleObj name="方程式" r:id="rId7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174" y="5332804"/>
                        <a:ext cx="14192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/>
          <p:cNvGraphicFramePr>
            <a:graphicFrameLocks noChangeAspect="1"/>
          </p:cNvGraphicFramePr>
          <p:nvPr>
            <p:extLst/>
          </p:nvPr>
        </p:nvGraphicFramePr>
        <p:xfrm>
          <a:off x="4074132" y="3816180"/>
          <a:ext cx="8842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9" name="方程式" r:id="rId9" imgW="545760" imgH="203040" progId="Equation.3">
                  <p:embed/>
                </p:oleObj>
              </mc:Choice>
              <mc:Fallback>
                <p:oleObj name="方程式" r:id="rId9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132" y="3816180"/>
                        <a:ext cx="8842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25" y="2886406"/>
            <a:ext cx="6280355" cy="242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 50"/>
          <p:cNvSpPr/>
          <p:nvPr/>
        </p:nvSpPr>
        <p:spPr>
          <a:xfrm>
            <a:off x="5775925" y="1967077"/>
            <a:ext cx="3445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Ensemble Learning</a:t>
            </a:r>
            <a:endParaRPr lang="zh-TW" altLang="en-US" sz="2800" dirty="0"/>
          </a:p>
        </p:txBody>
      </p:sp>
      <p:sp>
        <p:nvSpPr>
          <p:cNvPr id="53" name="矩形 52"/>
          <p:cNvSpPr/>
          <p:nvPr/>
        </p:nvSpPr>
        <p:spPr>
          <a:xfrm>
            <a:off x="928757" y="2119868"/>
            <a:ext cx="771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NN</a:t>
            </a:r>
            <a:endParaRPr lang="zh-TW" altLang="en-US" sz="2800" dirty="0"/>
          </a:p>
        </p:txBody>
      </p:sp>
      <p:sp>
        <p:nvSpPr>
          <p:cNvPr id="59" name="手繪多邊形 58"/>
          <p:cNvSpPr/>
          <p:nvPr/>
        </p:nvSpPr>
        <p:spPr>
          <a:xfrm>
            <a:off x="8556172" y="2559936"/>
            <a:ext cx="2365511" cy="3589226"/>
          </a:xfrm>
          <a:custGeom>
            <a:avLst/>
            <a:gdLst>
              <a:gd name="connsiteX0" fmla="*/ 566057 w 2365511"/>
              <a:gd name="connsiteY0" fmla="*/ 101600 h 3589226"/>
              <a:gd name="connsiteX1" fmla="*/ 493485 w 2365511"/>
              <a:gd name="connsiteY1" fmla="*/ 145143 h 3589226"/>
              <a:gd name="connsiteX2" fmla="*/ 464457 w 2365511"/>
              <a:gd name="connsiteY2" fmla="*/ 188686 h 3589226"/>
              <a:gd name="connsiteX3" fmla="*/ 420914 w 2365511"/>
              <a:gd name="connsiteY3" fmla="*/ 217715 h 3589226"/>
              <a:gd name="connsiteX4" fmla="*/ 377371 w 2365511"/>
              <a:gd name="connsiteY4" fmla="*/ 319315 h 3589226"/>
              <a:gd name="connsiteX5" fmla="*/ 362857 w 2365511"/>
              <a:gd name="connsiteY5" fmla="*/ 362858 h 3589226"/>
              <a:gd name="connsiteX6" fmla="*/ 275771 w 2365511"/>
              <a:gd name="connsiteY6" fmla="*/ 508000 h 3589226"/>
              <a:gd name="connsiteX7" fmla="*/ 261257 w 2365511"/>
              <a:gd name="connsiteY7" fmla="*/ 580572 h 3589226"/>
              <a:gd name="connsiteX8" fmla="*/ 203200 w 2365511"/>
              <a:gd name="connsiteY8" fmla="*/ 667658 h 3589226"/>
              <a:gd name="connsiteX9" fmla="*/ 174171 w 2365511"/>
              <a:gd name="connsiteY9" fmla="*/ 812800 h 3589226"/>
              <a:gd name="connsiteX10" fmla="*/ 159657 w 2365511"/>
              <a:gd name="connsiteY10" fmla="*/ 885372 h 3589226"/>
              <a:gd name="connsiteX11" fmla="*/ 116114 w 2365511"/>
              <a:gd name="connsiteY11" fmla="*/ 986972 h 3589226"/>
              <a:gd name="connsiteX12" fmla="*/ 87085 w 2365511"/>
              <a:gd name="connsiteY12" fmla="*/ 1175658 h 3589226"/>
              <a:gd name="connsiteX13" fmla="*/ 58057 w 2365511"/>
              <a:gd name="connsiteY13" fmla="*/ 1291772 h 3589226"/>
              <a:gd name="connsiteX14" fmla="*/ 29028 w 2365511"/>
              <a:gd name="connsiteY14" fmla="*/ 1567543 h 3589226"/>
              <a:gd name="connsiteX15" fmla="*/ 0 w 2365511"/>
              <a:gd name="connsiteY15" fmla="*/ 1799772 h 3589226"/>
              <a:gd name="connsiteX16" fmla="*/ 14514 w 2365511"/>
              <a:gd name="connsiteY16" fmla="*/ 2685143 h 3589226"/>
              <a:gd name="connsiteX17" fmla="*/ 87085 w 2365511"/>
              <a:gd name="connsiteY17" fmla="*/ 2960915 h 3589226"/>
              <a:gd name="connsiteX18" fmla="*/ 145142 w 2365511"/>
              <a:gd name="connsiteY18" fmla="*/ 3135086 h 3589226"/>
              <a:gd name="connsiteX19" fmla="*/ 188685 w 2365511"/>
              <a:gd name="connsiteY19" fmla="*/ 3236686 h 3589226"/>
              <a:gd name="connsiteX20" fmla="*/ 232228 w 2365511"/>
              <a:gd name="connsiteY20" fmla="*/ 3280229 h 3589226"/>
              <a:gd name="connsiteX21" fmla="*/ 290285 w 2365511"/>
              <a:gd name="connsiteY21" fmla="*/ 3367315 h 3589226"/>
              <a:gd name="connsiteX22" fmla="*/ 362857 w 2365511"/>
              <a:gd name="connsiteY22" fmla="*/ 3454400 h 3589226"/>
              <a:gd name="connsiteX23" fmla="*/ 406400 w 2365511"/>
              <a:gd name="connsiteY23" fmla="*/ 3468915 h 3589226"/>
              <a:gd name="connsiteX24" fmla="*/ 449942 w 2365511"/>
              <a:gd name="connsiteY24" fmla="*/ 3512458 h 3589226"/>
              <a:gd name="connsiteX25" fmla="*/ 493485 w 2365511"/>
              <a:gd name="connsiteY25" fmla="*/ 3526972 h 3589226"/>
              <a:gd name="connsiteX26" fmla="*/ 595085 w 2365511"/>
              <a:gd name="connsiteY26" fmla="*/ 3585029 h 3589226"/>
              <a:gd name="connsiteX27" fmla="*/ 1045028 w 2365511"/>
              <a:gd name="connsiteY27" fmla="*/ 3541486 h 3589226"/>
              <a:gd name="connsiteX28" fmla="*/ 1117600 w 2365511"/>
              <a:gd name="connsiteY28" fmla="*/ 3512458 h 3589226"/>
              <a:gd name="connsiteX29" fmla="*/ 1175657 w 2365511"/>
              <a:gd name="connsiteY29" fmla="*/ 3468915 h 3589226"/>
              <a:gd name="connsiteX30" fmla="*/ 1248228 w 2365511"/>
              <a:gd name="connsiteY30" fmla="*/ 3439886 h 3589226"/>
              <a:gd name="connsiteX31" fmla="*/ 1291771 w 2365511"/>
              <a:gd name="connsiteY31" fmla="*/ 3410858 h 3589226"/>
              <a:gd name="connsiteX32" fmla="*/ 1364342 w 2365511"/>
              <a:gd name="connsiteY32" fmla="*/ 3381829 h 3589226"/>
              <a:gd name="connsiteX33" fmla="*/ 1451428 w 2365511"/>
              <a:gd name="connsiteY33" fmla="*/ 3323772 h 3589226"/>
              <a:gd name="connsiteX34" fmla="*/ 1494971 w 2365511"/>
              <a:gd name="connsiteY34" fmla="*/ 3265715 h 3589226"/>
              <a:gd name="connsiteX35" fmla="*/ 1538514 w 2365511"/>
              <a:gd name="connsiteY35" fmla="*/ 3222172 h 3589226"/>
              <a:gd name="connsiteX36" fmla="*/ 1596571 w 2365511"/>
              <a:gd name="connsiteY36" fmla="*/ 3135086 h 3589226"/>
              <a:gd name="connsiteX37" fmla="*/ 1625600 w 2365511"/>
              <a:gd name="connsiteY37" fmla="*/ 3091543 h 3589226"/>
              <a:gd name="connsiteX38" fmla="*/ 1698171 w 2365511"/>
              <a:gd name="connsiteY38" fmla="*/ 3033486 h 3589226"/>
              <a:gd name="connsiteX39" fmla="*/ 1727200 w 2365511"/>
              <a:gd name="connsiteY39" fmla="*/ 2989943 h 3589226"/>
              <a:gd name="connsiteX40" fmla="*/ 1770742 w 2365511"/>
              <a:gd name="connsiteY40" fmla="*/ 2931886 h 3589226"/>
              <a:gd name="connsiteX41" fmla="*/ 1857828 w 2365511"/>
              <a:gd name="connsiteY41" fmla="*/ 2757715 h 3589226"/>
              <a:gd name="connsiteX42" fmla="*/ 1901371 w 2365511"/>
              <a:gd name="connsiteY42" fmla="*/ 2728686 h 3589226"/>
              <a:gd name="connsiteX43" fmla="*/ 1973942 w 2365511"/>
              <a:gd name="connsiteY43" fmla="*/ 2612572 h 3589226"/>
              <a:gd name="connsiteX44" fmla="*/ 2002971 w 2365511"/>
              <a:gd name="connsiteY44" fmla="*/ 2554515 h 3589226"/>
              <a:gd name="connsiteX45" fmla="*/ 2061028 w 2365511"/>
              <a:gd name="connsiteY45" fmla="*/ 2496458 h 3589226"/>
              <a:gd name="connsiteX46" fmla="*/ 2133600 w 2365511"/>
              <a:gd name="connsiteY46" fmla="*/ 2365829 h 3589226"/>
              <a:gd name="connsiteX47" fmla="*/ 2177142 w 2365511"/>
              <a:gd name="connsiteY47" fmla="*/ 2322286 h 3589226"/>
              <a:gd name="connsiteX48" fmla="*/ 2206171 w 2365511"/>
              <a:gd name="connsiteY48" fmla="*/ 2278743 h 3589226"/>
              <a:gd name="connsiteX49" fmla="*/ 2249714 w 2365511"/>
              <a:gd name="connsiteY49" fmla="*/ 2220686 h 3589226"/>
              <a:gd name="connsiteX50" fmla="*/ 2264228 w 2365511"/>
              <a:gd name="connsiteY50" fmla="*/ 2148115 h 3589226"/>
              <a:gd name="connsiteX51" fmla="*/ 2293257 w 2365511"/>
              <a:gd name="connsiteY51" fmla="*/ 2090058 h 3589226"/>
              <a:gd name="connsiteX52" fmla="*/ 2307771 w 2365511"/>
              <a:gd name="connsiteY52" fmla="*/ 2046515 h 3589226"/>
              <a:gd name="connsiteX53" fmla="*/ 2336800 w 2365511"/>
              <a:gd name="connsiteY53" fmla="*/ 1973943 h 3589226"/>
              <a:gd name="connsiteX54" fmla="*/ 2336800 w 2365511"/>
              <a:gd name="connsiteY54" fmla="*/ 1117600 h 3589226"/>
              <a:gd name="connsiteX55" fmla="*/ 2307771 w 2365511"/>
              <a:gd name="connsiteY55" fmla="*/ 1059543 h 3589226"/>
              <a:gd name="connsiteX56" fmla="*/ 2278742 w 2365511"/>
              <a:gd name="connsiteY56" fmla="*/ 986972 h 3589226"/>
              <a:gd name="connsiteX57" fmla="*/ 2191657 w 2365511"/>
              <a:gd name="connsiteY57" fmla="*/ 856343 h 3589226"/>
              <a:gd name="connsiteX58" fmla="*/ 2162628 w 2365511"/>
              <a:gd name="connsiteY58" fmla="*/ 812800 h 3589226"/>
              <a:gd name="connsiteX59" fmla="*/ 2119085 w 2365511"/>
              <a:gd name="connsiteY59" fmla="*/ 696686 h 3589226"/>
              <a:gd name="connsiteX60" fmla="*/ 2002971 w 2365511"/>
              <a:gd name="connsiteY60" fmla="*/ 595086 h 3589226"/>
              <a:gd name="connsiteX61" fmla="*/ 1959428 w 2365511"/>
              <a:gd name="connsiteY61" fmla="*/ 551543 h 3589226"/>
              <a:gd name="connsiteX62" fmla="*/ 1799771 w 2365511"/>
              <a:gd name="connsiteY62" fmla="*/ 435429 h 3589226"/>
              <a:gd name="connsiteX63" fmla="*/ 1683657 w 2365511"/>
              <a:gd name="connsiteY63" fmla="*/ 362858 h 3589226"/>
              <a:gd name="connsiteX64" fmla="*/ 1509485 w 2365511"/>
              <a:gd name="connsiteY64" fmla="*/ 275772 h 3589226"/>
              <a:gd name="connsiteX65" fmla="*/ 1378857 w 2365511"/>
              <a:gd name="connsiteY65" fmla="*/ 203200 h 3589226"/>
              <a:gd name="connsiteX66" fmla="*/ 1306285 w 2365511"/>
              <a:gd name="connsiteY66" fmla="*/ 188686 h 3589226"/>
              <a:gd name="connsiteX67" fmla="*/ 1204685 w 2365511"/>
              <a:gd name="connsiteY67" fmla="*/ 116115 h 3589226"/>
              <a:gd name="connsiteX68" fmla="*/ 1117600 w 2365511"/>
              <a:gd name="connsiteY68" fmla="*/ 87086 h 3589226"/>
              <a:gd name="connsiteX69" fmla="*/ 1059542 w 2365511"/>
              <a:gd name="connsiteY69" fmla="*/ 43543 h 3589226"/>
              <a:gd name="connsiteX70" fmla="*/ 986971 w 2365511"/>
              <a:gd name="connsiteY70" fmla="*/ 29029 h 3589226"/>
              <a:gd name="connsiteX71" fmla="*/ 928914 w 2365511"/>
              <a:gd name="connsiteY71" fmla="*/ 0 h 3589226"/>
              <a:gd name="connsiteX72" fmla="*/ 595085 w 2365511"/>
              <a:gd name="connsiteY72" fmla="*/ 14515 h 3589226"/>
              <a:gd name="connsiteX73" fmla="*/ 537028 w 2365511"/>
              <a:gd name="connsiteY73" fmla="*/ 58058 h 3589226"/>
              <a:gd name="connsiteX74" fmla="*/ 493485 w 2365511"/>
              <a:gd name="connsiteY74" fmla="*/ 116115 h 3589226"/>
              <a:gd name="connsiteX75" fmla="*/ 449942 w 2365511"/>
              <a:gd name="connsiteY75" fmla="*/ 188686 h 358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365511" h="3589226">
                <a:moveTo>
                  <a:pt x="566057" y="101600"/>
                </a:moveTo>
                <a:cubicBezTo>
                  <a:pt x="541866" y="116114"/>
                  <a:pt x="514904" y="126784"/>
                  <a:pt x="493485" y="145143"/>
                </a:cubicBezTo>
                <a:cubicBezTo>
                  <a:pt x="480241" y="156495"/>
                  <a:pt x="476792" y="176351"/>
                  <a:pt x="464457" y="188686"/>
                </a:cubicBezTo>
                <a:cubicBezTo>
                  <a:pt x="452122" y="201021"/>
                  <a:pt x="435428" y="208039"/>
                  <a:pt x="420914" y="217715"/>
                </a:cubicBezTo>
                <a:cubicBezTo>
                  <a:pt x="386876" y="319831"/>
                  <a:pt x="431177" y="193768"/>
                  <a:pt x="377371" y="319315"/>
                </a:cubicBezTo>
                <a:cubicBezTo>
                  <a:pt x="371344" y="333377"/>
                  <a:pt x="370110" y="349387"/>
                  <a:pt x="362857" y="362858"/>
                </a:cubicBezTo>
                <a:cubicBezTo>
                  <a:pt x="336108" y="412535"/>
                  <a:pt x="275771" y="508000"/>
                  <a:pt x="275771" y="508000"/>
                </a:cubicBezTo>
                <a:cubicBezTo>
                  <a:pt x="270933" y="532191"/>
                  <a:pt x="271465" y="558113"/>
                  <a:pt x="261257" y="580572"/>
                </a:cubicBezTo>
                <a:cubicBezTo>
                  <a:pt x="246820" y="612333"/>
                  <a:pt x="203200" y="667658"/>
                  <a:pt x="203200" y="667658"/>
                </a:cubicBezTo>
                <a:lnTo>
                  <a:pt x="174171" y="812800"/>
                </a:lnTo>
                <a:cubicBezTo>
                  <a:pt x="169333" y="836991"/>
                  <a:pt x="170690" y="863307"/>
                  <a:pt x="159657" y="885372"/>
                </a:cubicBezTo>
                <a:cubicBezTo>
                  <a:pt x="141906" y="920873"/>
                  <a:pt x="124657" y="948529"/>
                  <a:pt x="116114" y="986972"/>
                </a:cubicBezTo>
                <a:cubicBezTo>
                  <a:pt x="92134" y="1094884"/>
                  <a:pt x="110228" y="1059943"/>
                  <a:pt x="87085" y="1175658"/>
                </a:cubicBezTo>
                <a:cubicBezTo>
                  <a:pt x="79261" y="1214779"/>
                  <a:pt x="65881" y="1252651"/>
                  <a:pt x="58057" y="1291772"/>
                </a:cubicBezTo>
                <a:cubicBezTo>
                  <a:pt x="40796" y="1378077"/>
                  <a:pt x="37028" y="1483539"/>
                  <a:pt x="29028" y="1567543"/>
                </a:cubicBezTo>
                <a:cubicBezTo>
                  <a:pt x="18575" y="1677298"/>
                  <a:pt x="14588" y="1697652"/>
                  <a:pt x="0" y="1799772"/>
                </a:cubicBezTo>
                <a:cubicBezTo>
                  <a:pt x="4838" y="2094896"/>
                  <a:pt x="-1417" y="2390410"/>
                  <a:pt x="14514" y="2685143"/>
                </a:cubicBezTo>
                <a:cubicBezTo>
                  <a:pt x="22865" y="2839636"/>
                  <a:pt x="57590" y="2842936"/>
                  <a:pt x="87085" y="2960915"/>
                </a:cubicBezTo>
                <a:cubicBezTo>
                  <a:pt x="138645" y="3167151"/>
                  <a:pt x="88899" y="3003853"/>
                  <a:pt x="145142" y="3135086"/>
                </a:cubicBezTo>
                <a:cubicBezTo>
                  <a:pt x="165445" y="3182460"/>
                  <a:pt x="154306" y="3188555"/>
                  <a:pt x="188685" y="3236686"/>
                </a:cubicBezTo>
                <a:cubicBezTo>
                  <a:pt x="200616" y="3253389"/>
                  <a:pt x="217714" y="3265715"/>
                  <a:pt x="232228" y="3280229"/>
                </a:cubicBezTo>
                <a:cubicBezTo>
                  <a:pt x="257735" y="3356751"/>
                  <a:pt x="229884" y="3294834"/>
                  <a:pt x="290285" y="3367315"/>
                </a:cubicBezTo>
                <a:cubicBezTo>
                  <a:pt x="323754" y="3407478"/>
                  <a:pt x="315152" y="3422597"/>
                  <a:pt x="362857" y="3454400"/>
                </a:cubicBezTo>
                <a:cubicBezTo>
                  <a:pt x="375587" y="3462887"/>
                  <a:pt x="391886" y="3464077"/>
                  <a:pt x="406400" y="3468915"/>
                </a:cubicBezTo>
                <a:cubicBezTo>
                  <a:pt x="420914" y="3483429"/>
                  <a:pt x="432863" y="3501072"/>
                  <a:pt x="449942" y="3512458"/>
                </a:cubicBezTo>
                <a:cubicBezTo>
                  <a:pt x="462672" y="3520945"/>
                  <a:pt x="479423" y="3520945"/>
                  <a:pt x="493485" y="3526972"/>
                </a:cubicBezTo>
                <a:cubicBezTo>
                  <a:pt x="545048" y="3549070"/>
                  <a:pt x="551354" y="3555875"/>
                  <a:pt x="595085" y="3585029"/>
                </a:cubicBezTo>
                <a:cubicBezTo>
                  <a:pt x="1152774" y="3564374"/>
                  <a:pt x="846188" y="3629859"/>
                  <a:pt x="1045028" y="3541486"/>
                </a:cubicBezTo>
                <a:cubicBezTo>
                  <a:pt x="1068837" y="3530905"/>
                  <a:pt x="1094825" y="3525111"/>
                  <a:pt x="1117600" y="3512458"/>
                </a:cubicBezTo>
                <a:cubicBezTo>
                  <a:pt x="1138746" y="3500710"/>
                  <a:pt x="1154511" y="3480663"/>
                  <a:pt x="1175657" y="3468915"/>
                </a:cubicBezTo>
                <a:cubicBezTo>
                  <a:pt x="1198432" y="3456262"/>
                  <a:pt x="1224925" y="3451538"/>
                  <a:pt x="1248228" y="3439886"/>
                </a:cubicBezTo>
                <a:cubicBezTo>
                  <a:pt x="1263830" y="3432085"/>
                  <a:pt x="1276169" y="3418659"/>
                  <a:pt x="1291771" y="3410858"/>
                </a:cubicBezTo>
                <a:cubicBezTo>
                  <a:pt x="1315074" y="3399206"/>
                  <a:pt x="1341469" y="3394305"/>
                  <a:pt x="1364342" y="3381829"/>
                </a:cubicBezTo>
                <a:cubicBezTo>
                  <a:pt x="1394970" y="3365123"/>
                  <a:pt x="1451428" y="3323772"/>
                  <a:pt x="1451428" y="3323772"/>
                </a:cubicBezTo>
                <a:cubicBezTo>
                  <a:pt x="1465942" y="3304420"/>
                  <a:pt x="1479228" y="3284082"/>
                  <a:pt x="1494971" y="3265715"/>
                </a:cubicBezTo>
                <a:cubicBezTo>
                  <a:pt x="1508329" y="3250130"/>
                  <a:pt x="1525912" y="3238375"/>
                  <a:pt x="1538514" y="3222172"/>
                </a:cubicBezTo>
                <a:cubicBezTo>
                  <a:pt x="1559933" y="3194633"/>
                  <a:pt x="1577219" y="3164115"/>
                  <a:pt x="1596571" y="3135086"/>
                </a:cubicBezTo>
                <a:cubicBezTo>
                  <a:pt x="1606247" y="3120572"/>
                  <a:pt x="1611978" y="3102440"/>
                  <a:pt x="1625600" y="3091543"/>
                </a:cubicBezTo>
                <a:cubicBezTo>
                  <a:pt x="1649790" y="3072191"/>
                  <a:pt x="1676266" y="3055391"/>
                  <a:pt x="1698171" y="3033486"/>
                </a:cubicBezTo>
                <a:cubicBezTo>
                  <a:pt x="1710506" y="3021151"/>
                  <a:pt x="1717061" y="3004138"/>
                  <a:pt x="1727200" y="2989943"/>
                </a:cubicBezTo>
                <a:cubicBezTo>
                  <a:pt x="1741260" y="2970259"/>
                  <a:pt x="1756228" y="2951238"/>
                  <a:pt x="1770742" y="2931886"/>
                </a:cubicBezTo>
                <a:cubicBezTo>
                  <a:pt x="1787301" y="2882209"/>
                  <a:pt x="1809594" y="2789871"/>
                  <a:pt x="1857828" y="2757715"/>
                </a:cubicBezTo>
                <a:lnTo>
                  <a:pt x="1901371" y="2728686"/>
                </a:lnTo>
                <a:cubicBezTo>
                  <a:pt x="1925561" y="2689981"/>
                  <a:pt x="1953530" y="2653396"/>
                  <a:pt x="1973942" y="2612572"/>
                </a:cubicBezTo>
                <a:cubicBezTo>
                  <a:pt x="1983618" y="2593220"/>
                  <a:pt x="1989989" y="2571824"/>
                  <a:pt x="2002971" y="2554515"/>
                </a:cubicBezTo>
                <a:cubicBezTo>
                  <a:pt x="2019392" y="2532620"/>
                  <a:pt x="2041676" y="2515810"/>
                  <a:pt x="2061028" y="2496458"/>
                </a:cubicBezTo>
                <a:cubicBezTo>
                  <a:pt x="2079280" y="2441701"/>
                  <a:pt x="2083690" y="2415740"/>
                  <a:pt x="2133600" y="2365829"/>
                </a:cubicBezTo>
                <a:cubicBezTo>
                  <a:pt x="2148114" y="2351315"/>
                  <a:pt x="2164002" y="2338055"/>
                  <a:pt x="2177142" y="2322286"/>
                </a:cubicBezTo>
                <a:cubicBezTo>
                  <a:pt x="2188309" y="2308885"/>
                  <a:pt x="2196032" y="2292938"/>
                  <a:pt x="2206171" y="2278743"/>
                </a:cubicBezTo>
                <a:cubicBezTo>
                  <a:pt x="2220231" y="2259058"/>
                  <a:pt x="2235200" y="2240038"/>
                  <a:pt x="2249714" y="2220686"/>
                </a:cubicBezTo>
                <a:cubicBezTo>
                  <a:pt x="2254552" y="2196496"/>
                  <a:pt x="2256427" y="2171518"/>
                  <a:pt x="2264228" y="2148115"/>
                </a:cubicBezTo>
                <a:cubicBezTo>
                  <a:pt x="2271070" y="2127589"/>
                  <a:pt x="2284734" y="2109945"/>
                  <a:pt x="2293257" y="2090058"/>
                </a:cubicBezTo>
                <a:cubicBezTo>
                  <a:pt x="2299284" y="2075996"/>
                  <a:pt x="2302399" y="2060840"/>
                  <a:pt x="2307771" y="2046515"/>
                </a:cubicBezTo>
                <a:cubicBezTo>
                  <a:pt x="2316919" y="2022120"/>
                  <a:pt x="2327124" y="1998134"/>
                  <a:pt x="2336800" y="1973943"/>
                </a:cubicBezTo>
                <a:cubicBezTo>
                  <a:pt x="2378928" y="1636910"/>
                  <a:pt x="2371033" y="1745194"/>
                  <a:pt x="2336800" y="1117600"/>
                </a:cubicBezTo>
                <a:cubicBezTo>
                  <a:pt x="2335622" y="1095995"/>
                  <a:pt x="2316559" y="1079315"/>
                  <a:pt x="2307771" y="1059543"/>
                </a:cubicBezTo>
                <a:cubicBezTo>
                  <a:pt x="2297189" y="1035735"/>
                  <a:pt x="2290394" y="1010275"/>
                  <a:pt x="2278742" y="986972"/>
                </a:cubicBezTo>
                <a:cubicBezTo>
                  <a:pt x="2246020" y="921527"/>
                  <a:pt x="2232177" y="913070"/>
                  <a:pt x="2191657" y="856343"/>
                </a:cubicBezTo>
                <a:cubicBezTo>
                  <a:pt x="2181518" y="842148"/>
                  <a:pt x="2172304" y="827314"/>
                  <a:pt x="2162628" y="812800"/>
                </a:cubicBezTo>
                <a:cubicBezTo>
                  <a:pt x="2153463" y="785305"/>
                  <a:pt x="2130656" y="714042"/>
                  <a:pt x="2119085" y="696686"/>
                </a:cubicBezTo>
                <a:cubicBezTo>
                  <a:pt x="2087307" y="649019"/>
                  <a:pt x="2044576" y="630748"/>
                  <a:pt x="2002971" y="595086"/>
                </a:cubicBezTo>
                <a:cubicBezTo>
                  <a:pt x="1987386" y="581728"/>
                  <a:pt x="1975568" y="564225"/>
                  <a:pt x="1959428" y="551543"/>
                </a:cubicBezTo>
                <a:cubicBezTo>
                  <a:pt x="1907684" y="510887"/>
                  <a:pt x="1853319" y="473677"/>
                  <a:pt x="1799771" y="435429"/>
                </a:cubicBezTo>
                <a:cubicBezTo>
                  <a:pt x="1770678" y="414648"/>
                  <a:pt x="1709859" y="376729"/>
                  <a:pt x="1683657" y="362858"/>
                </a:cubicBezTo>
                <a:cubicBezTo>
                  <a:pt x="1626290" y="332487"/>
                  <a:pt x="1565145" y="309168"/>
                  <a:pt x="1509485" y="275772"/>
                </a:cubicBezTo>
                <a:cubicBezTo>
                  <a:pt x="1486235" y="261822"/>
                  <a:pt x="1410089" y="213611"/>
                  <a:pt x="1378857" y="203200"/>
                </a:cubicBezTo>
                <a:cubicBezTo>
                  <a:pt x="1355453" y="195399"/>
                  <a:pt x="1330476" y="193524"/>
                  <a:pt x="1306285" y="188686"/>
                </a:cubicBezTo>
                <a:cubicBezTo>
                  <a:pt x="1262761" y="101636"/>
                  <a:pt x="1302423" y="142771"/>
                  <a:pt x="1204685" y="116115"/>
                </a:cubicBezTo>
                <a:cubicBezTo>
                  <a:pt x="1175165" y="108064"/>
                  <a:pt x="1117600" y="87086"/>
                  <a:pt x="1117600" y="87086"/>
                </a:cubicBezTo>
                <a:cubicBezTo>
                  <a:pt x="1098247" y="72572"/>
                  <a:pt x="1081648" y="53368"/>
                  <a:pt x="1059542" y="43543"/>
                </a:cubicBezTo>
                <a:cubicBezTo>
                  <a:pt x="1036999" y="33524"/>
                  <a:pt x="1010374" y="36830"/>
                  <a:pt x="986971" y="29029"/>
                </a:cubicBezTo>
                <a:cubicBezTo>
                  <a:pt x="966445" y="22187"/>
                  <a:pt x="948266" y="9676"/>
                  <a:pt x="928914" y="0"/>
                </a:cubicBezTo>
                <a:cubicBezTo>
                  <a:pt x="817638" y="4838"/>
                  <a:pt x="705264" y="-1808"/>
                  <a:pt x="595085" y="14515"/>
                </a:cubicBezTo>
                <a:cubicBezTo>
                  <a:pt x="571156" y="18060"/>
                  <a:pt x="554133" y="40953"/>
                  <a:pt x="537028" y="58058"/>
                </a:cubicBezTo>
                <a:cubicBezTo>
                  <a:pt x="519923" y="75163"/>
                  <a:pt x="507545" y="96430"/>
                  <a:pt x="493485" y="116115"/>
                </a:cubicBezTo>
                <a:cubicBezTo>
                  <a:pt x="464297" y="156978"/>
                  <a:pt x="468636" y="151300"/>
                  <a:pt x="449942" y="188686"/>
                </a:cubicBezTo>
              </a:path>
            </a:pathLst>
          </a:custGeom>
          <a:solidFill>
            <a:srgbClr val="FFCCFF">
              <a:alpha val="50000"/>
            </a:srgbClr>
          </a:solidFill>
          <a:ln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63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54" grpId="0" animBg="1"/>
      <p:bldP spid="52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Introduction (loss function)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5435" y="1423686"/>
            <a:ext cx="11047870" cy="4476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In learning algorithm, there is an assumption, which may accompany with an </a:t>
            </a:r>
            <a:r>
              <a:rPr lang="en-US" altLang="zh-TW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Times" panose="02020603050405020304" pitchFamily="18" charset="0"/>
              </a:rPr>
              <a:t>object function</a:t>
            </a: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352425" indent="0" algn="just">
              <a:buNone/>
            </a:pPr>
            <a:r>
              <a:rPr lang="en-US" altLang="zh-TW" b="1" dirty="0">
                <a:latin typeface="Times" panose="02020603050405020304" pitchFamily="18" charset="0"/>
                <a:cs typeface="Times" panose="02020603050405020304" pitchFamily="18" charset="0"/>
              </a:rPr>
              <a:t>Regression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: minimizing the mean square errors</a:t>
            </a:r>
            <a:r>
              <a:rPr lang="zh-TW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(MSE) </a:t>
            </a:r>
            <a:endParaRPr lang="en-US" altLang="zh-TW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52425" indent="0" algn="just">
              <a:buNone/>
            </a:pP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K-mean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r>
              <a:rPr lang="zh-TW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minimizing the mean of square error between data and centers.</a:t>
            </a:r>
          </a:p>
          <a:p>
            <a:pPr marL="352425" indent="0" algn="just">
              <a:buNone/>
            </a:pP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PCA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r>
              <a:rPr lang="zh-TW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maximizing the variance of project data.</a:t>
            </a:r>
          </a:p>
          <a:p>
            <a:pPr marL="352425" indent="0" algn="just">
              <a:buNone/>
            </a:pPr>
            <a:r>
              <a:rPr lang="en-US" altLang="zh-TW" b="1" dirty="0" smtClean="0">
                <a:latin typeface="Times" panose="02020603050405020304" pitchFamily="18" charset="0"/>
                <a:cs typeface="Times" panose="02020603050405020304" pitchFamily="18" charset="0"/>
              </a:rPr>
              <a:t>SVM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r>
              <a:rPr lang="zh-TW" alt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maximizing the margin.</a:t>
            </a:r>
          </a:p>
          <a:p>
            <a:pPr marL="0" indent="0" algn="just">
              <a:buNone/>
            </a:pP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Sometimes the same model but different object function can lead different results. (Linear regression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and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ridge regression)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Google Shape;4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562" y="5714546"/>
            <a:ext cx="3331638" cy="11382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2;p50"/>
          <p:cNvSpPr/>
          <p:nvPr/>
        </p:nvSpPr>
        <p:spPr>
          <a:xfrm>
            <a:off x="7015562" y="5082547"/>
            <a:ext cx="29514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regression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00;p50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609" y="5714546"/>
            <a:ext cx="1786224" cy="55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02;p50"/>
          <p:cNvSpPr/>
          <p:nvPr/>
        </p:nvSpPr>
        <p:spPr>
          <a:xfrm>
            <a:off x="2142493" y="5082547"/>
            <a:ext cx="29514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2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類神經</a:t>
            </a:r>
            <a:r>
              <a:rPr lang="zh-TW" altLang="en-US" dirty="0" smtClean="0"/>
              <a:t>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0985" y="1560705"/>
            <a:ext cx="10515600" cy="113240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TW" altLang="en-US" sz="2400" dirty="0" smtClean="0"/>
              <a:t>基本上神經網路是基於</a:t>
            </a:r>
            <a:r>
              <a:rPr lang="zh-TW" altLang="en-US" sz="2400" dirty="0"/>
              <a:t>感知機</a:t>
            </a:r>
            <a:r>
              <a:rPr lang="en-US" altLang="zh-TW" sz="2400" dirty="0"/>
              <a:t>(Perceptron)</a:t>
            </a:r>
            <a:r>
              <a:rPr lang="zh-TW" altLang="en-US" sz="2400" dirty="0"/>
              <a:t>神經</a:t>
            </a:r>
            <a:r>
              <a:rPr lang="zh-TW" altLang="en-US" sz="2400" dirty="0" smtClean="0"/>
              <a:t>網路開始，主要是希望用數學模型去模擬神經細胞的運作模式</a:t>
            </a:r>
            <a:r>
              <a:rPr lang="zh-TW" altLang="en-US" sz="2400" dirty="0"/>
              <a:t>。</a:t>
            </a:r>
            <a:endParaRPr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" y="4626936"/>
            <a:ext cx="4931895" cy="1912646"/>
          </a:xfrm>
          <a:prstGeom prst="rect">
            <a:avLst/>
          </a:prstGeom>
        </p:spPr>
      </p:pic>
      <p:pic>
        <p:nvPicPr>
          <p:cNvPr id="4102" name="Picture 6" descr="https://chtseng.files.wordpress.com/2017/07/4141_ytugieoeiw.png?w=1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" y="2819149"/>
            <a:ext cx="5039209" cy="15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群組 4095"/>
          <p:cNvGrpSpPr/>
          <p:nvPr/>
        </p:nvGrpSpPr>
        <p:grpSpPr>
          <a:xfrm>
            <a:off x="5459047" y="2237066"/>
            <a:ext cx="6539404" cy="2748071"/>
            <a:chOff x="7085028" y="2435301"/>
            <a:chExt cx="6539404" cy="2748071"/>
          </a:xfrm>
        </p:grpSpPr>
        <p:sp>
          <p:nvSpPr>
            <p:cNvPr id="8" name="橢圓 7"/>
            <p:cNvSpPr>
              <a:spLocks/>
            </p:cNvSpPr>
            <p:nvPr/>
          </p:nvSpPr>
          <p:spPr>
            <a:xfrm>
              <a:off x="7475103" y="3666894"/>
              <a:ext cx="352800" cy="352800"/>
            </a:xfrm>
            <a:prstGeom prst="ellips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>
              <a:spLocks/>
            </p:cNvSpPr>
            <p:nvPr/>
          </p:nvSpPr>
          <p:spPr>
            <a:xfrm>
              <a:off x="7475103" y="3088645"/>
              <a:ext cx="352800" cy="352800"/>
            </a:xfrm>
            <a:prstGeom prst="ellips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>
              <a:spLocks/>
            </p:cNvSpPr>
            <p:nvPr/>
          </p:nvSpPr>
          <p:spPr>
            <a:xfrm>
              <a:off x="7475103" y="4775986"/>
              <a:ext cx="352800" cy="352800"/>
            </a:xfrm>
            <a:prstGeom prst="ellips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v</a:t>
              </a:r>
              <a:endParaRPr lang="zh-TW" altLang="en-US" dirty="0"/>
            </a:p>
          </p:txBody>
        </p:sp>
        <p:sp>
          <p:nvSpPr>
            <p:cNvPr id="14" name="橢圓 13"/>
            <p:cNvSpPr>
              <a:spLocks/>
            </p:cNvSpPr>
            <p:nvPr/>
          </p:nvSpPr>
          <p:spPr>
            <a:xfrm>
              <a:off x="8572460" y="2997839"/>
              <a:ext cx="2520000" cy="216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>
              <a:cxnSpLocks/>
            </p:cNvCxnSpPr>
            <p:nvPr/>
          </p:nvCxnSpPr>
          <p:spPr>
            <a:xfrm>
              <a:off x="10187379" y="3036047"/>
              <a:ext cx="0" cy="208800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7827903" y="3265045"/>
              <a:ext cx="744557" cy="812794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7827903" y="3843294"/>
              <a:ext cx="744557" cy="234545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7827903" y="4077839"/>
              <a:ext cx="744557" cy="87454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>
              <a:spLocks/>
            </p:cNvSpPr>
            <p:nvPr/>
          </p:nvSpPr>
          <p:spPr>
            <a:xfrm rot="5400000">
              <a:off x="7425608" y="4122905"/>
              <a:ext cx="70765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61090" y="2435301"/>
              <a:ext cx="1039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8705918" y="3627689"/>
                  <a:ext cx="1534905" cy="104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Weighted sum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918" y="3627689"/>
                  <a:ext cx="1534905" cy="10415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84" t="-2924" r="-19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字方塊 32"/>
            <p:cNvSpPr txBox="1"/>
            <p:nvPr/>
          </p:nvSpPr>
          <p:spPr>
            <a:xfrm>
              <a:off x="10062369" y="3570431"/>
              <a:ext cx="11688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</a:t>
              </a:r>
            </a:p>
            <a:p>
              <a:pPr algn="ctr"/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</a:p>
            <a:p>
              <a:pPr algn="ctr"/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8910" y="4450259"/>
              <a:ext cx="725487" cy="384081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9336597" y="2435301"/>
              <a:ext cx="1039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線單箭頭接點 39"/>
            <p:cNvCxnSpPr>
              <a:cxnSpLocks/>
              <a:stCxn id="14" idx="6"/>
              <a:endCxn id="68" idx="2"/>
            </p:cNvCxnSpPr>
            <p:nvPr/>
          </p:nvCxnSpPr>
          <p:spPr>
            <a:xfrm>
              <a:off x="11092460" y="4077839"/>
              <a:ext cx="1095246" cy="0"/>
            </a:xfrm>
            <a:prstGeom prst="straightConnector1">
              <a:avLst/>
            </a:prstGeom>
            <a:ln w="25400">
              <a:solidFill>
                <a:srgbClr val="F70A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7121955" y="2935726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085028" y="3557714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085028" y="4721707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981691" y="3142942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801613" y="3516811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899133" y="4541999"/>
              <a:ext cx="593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11258079" y="4190887"/>
                  <a:ext cx="2366353" cy="8288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zh-TW" altLang="en-US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8079" y="4190887"/>
                  <a:ext cx="2366353" cy="82888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文字方塊 64"/>
            <p:cNvSpPr txBox="1"/>
            <p:nvPr/>
          </p:nvSpPr>
          <p:spPr>
            <a:xfrm>
              <a:off x="11640083" y="2435301"/>
              <a:ext cx="161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橢圓 67"/>
            <p:cNvSpPr>
              <a:spLocks/>
            </p:cNvSpPr>
            <p:nvPr/>
          </p:nvSpPr>
          <p:spPr>
            <a:xfrm>
              <a:off x="12187706" y="3901439"/>
              <a:ext cx="352800" cy="352800"/>
            </a:xfrm>
            <a:prstGeom prst="ellips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97" name="矩形 4096"/>
          <p:cNvSpPr/>
          <p:nvPr/>
        </p:nvSpPr>
        <p:spPr>
          <a:xfrm>
            <a:off x="5966036" y="5034970"/>
            <a:ext cx="412324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權重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i="1" baseline="-25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Dendrite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Input(</a:t>
            </a:r>
            <a:r>
              <a:rPr lang="en-US" altLang="zh-TW" sz="2000" i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i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(y) 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node: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Synapse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Node: Cell body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F70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zh-TW" altLang="en-US" sz="2000" dirty="0" smtClean="0">
                <a:solidFill>
                  <a:srgbClr val="F70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F70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 </a:t>
            </a:r>
            <a:endParaRPr lang="zh-TW" altLang="en-US" sz="2000" dirty="0">
              <a:solidFill>
                <a:srgbClr val="F70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Neural Network </a:t>
            </a:r>
            <a:br>
              <a:rPr lang="en-US" altLang="zh-TW" dirty="0" smtClean="0"/>
            </a:br>
            <a:r>
              <a:rPr lang="en-US" altLang="zh-TW" dirty="0" smtClean="0"/>
              <a:t>(Number of output node)</a:t>
            </a:r>
            <a:endParaRPr lang="zh-TW" altLang="en-US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73" y="3869811"/>
            <a:ext cx="2885959" cy="2126497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91" y="3870274"/>
            <a:ext cx="3204953" cy="2404851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399588" y="1756695"/>
            <a:ext cx="1132956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case</a:t>
            </a:r>
            <a:r>
              <a:rPr lang="en-US" altLang="zh-TW" sz="2400" dirty="0" smtClean="0"/>
              <a:t>: Number of output node of </a:t>
            </a:r>
            <a:r>
              <a:rPr lang="en-US" altLang="zh-TW" sz="2400" dirty="0"/>
              <a:t>NN </a:t>
            </a:r>
            <a:r>
              <a:rPr lang="en-US" altLang="zh-TW" sz="2400" dirty="0" smtClean="0"/>
              <a:t>architecture is 1.</a:t>
            </a:r>
          </a:p>
          <a:p>
            <a:pPr>
              <a:spcBef>
                <a:spcPts val="600"/>
              </a:spcBef>
            </a:pPr>
            <a:r>
              <a:rPr lang="en-US" altLang="zh-TW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case</a:t>
            </a:r>
            <a:r>
              <a:rPr lang="en-US" altLang="zh-TW" sz="2400" dirty="0" smtClean="0"/>
              <a:t>: Number of output node of NN architecture is</a:t>
            </a:r>
            <a:r>
              <a:rPr lang="en-US" altLang="zh-TW" sz="2400" i="1" dirty="0" smtClean="0"/>
              <a:t> L </a:t>
            </a:r>
            <a:r>
              <a:rPr lang="en-US" altLang="zh-TW" sz="2400" dirty="0" smtClean="0"/>
              <a:t>(Number of class in define problem). -&gt;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memberships (call logits in DL) </a:t>
            </a:r>
            <a:r>
              <a:rPr lang="en-US" altLang="zh-TW" sz="2400" b="1" dirty="0">
                <a:solidFill>
                  <a:srgbClr val="C00000"/>
                </a:solidFill>
              </a:rPr>
              <a:t>for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each class (such as posterior probability in ML).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99589" y="3405094"/>
            <a:ext cx="740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Q: </a:t>
            </a:r>
            <a:r>
              <a:rPr lang="en-US" altLang="zh-TW" sz="2400" dirty="0" smtClean="0"/>
              <a:t>Why number of output node in this toy case is 1?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99589" y="5999896"/>
            <a:ext cx="11985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ANS: </a:t>
            </a:r>
            <a:r>
              <a:rPr lang="en-US" altLang="zh-TW" sz="2400" dirty="0"/>
              <a:t>It’s a binary classification problem. </a:t>
            </a:r>
            <a:endParaRPr lang="en-US" altLang="zh-TW" sz="2400" dirty="0" smtClean="0"/>
          </a:p>
          <a:p>
            <a:r>
              <a:rPr lang="en-US" altLang="zh-TW" sz="2400" dirty="0" smtClean="0"/>
              <a:t>A </a:t>
            </a:r>
            <a:r>
              <a:rPr lang="en-US" altLang="zh-TW" sz="2400" dirty="0"/>
              <a:t>simple threshold can be defined as decision boundary, see the Logistic regression.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942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3" y="1060647"/>
            <a:ext cx="4126233" cy="32597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878" y="262542"/>
            <a:ext cx="10515600" cy="975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Neural Network </a:t>
            </a:r>
            <a:br>
              <a:rPr lang="en-US" altLang="zh-TW" dirty="0"/>
            </a:br>
            <a:r>
              <a:rPr lang="en-US" altLang="zh-TW" dirty="0"/>
              <a:t>(Number of output node)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263264"/>
                  </p:ext>
                </p:extLst>
              </p:nvPr>
            </p:nvGraphicFramePr>
            <p:xfrm>
              <a:off x="6458678" y="4169386"/>
              <a:ext cx="4823748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4729"/>
                    <a:gridCol w="1210837"/>
                    <a:gridCol w="119818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Logistic</a:t>
                          </a:r>
                          <a:r>
                            <a:rPr lang="en-US" altLang="zh-TW" baseline="0" dirty="0" smtClean="0"/>
                            <a:t> Regression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NN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Activation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None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Sigmoid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5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263264"/>
                  </p:ext>
                </p:extLst>
              </p:nvPr>
            </p:nvGraphicFramePr>
            <p:xfrm>
              <a:off x="6458678" y="4169386"/>
              <a:ext cx="4823748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4729"/>
                    <a:gridCol w="1210837"/>
                    <a:gridCol w="119818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Logistic</a:t>
                          </a:r>
                          <a:r>
                            <a:rPr lang="en-US" altLang="zh-TW" baseline="0" dirty="0" smtClean="0"/>
                            <a:t> Regression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NN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Activation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53" t="-104839" r="-10101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9497" t="-104839" r="-10100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None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53" t="-208197" r="-10101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9497" t="-208197" r="-10100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Sigmoid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5" name="圖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7" y="4416818"/>
            <a:ext cx="4478713" cy="2386944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776260" y="1575783"/>
            <a:ext cx="6101854" cy="1854975"/>
            <a:chOff x="5776260" y="1575783"/>
            <a:chExt cx="6101854" cy="1854975"/>
          </a:xfrm>
        </p:grpSpPr>
        <p:sp>
          <p:nvSpPr>
            <p:cNvPr id="7" name="橢圓 6"/>
            <p:cNvSpPr/>
            <p:nvPr/>
          </p:nvSpPr>
          <p:spPr>
            <a:xfrm>
              <a:off x="6348528" y="2624759"/>
              <a:ext cx="144016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652913" y="2596445"/>
              <a:ext cx="216000" cy="216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stCxn id="7" idx="6"/>
              <a:endCxn id="8" idx="2"/>
            </p:cNvCxnSpPr>
            <p:nvPr/>
          </p:nvCxnSpPr>
          <p:spPr>
            <a:xfrm>
              <a:off x="6492544" y="2696759"/>
              <a:ext cx="1160369" cy="7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096899" y="2283948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7706913" y="3262629"/>
              <a:ext cx="108000" cy="10800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線單箭頭接點 11"/>
            <p:cNvCxnSpPr>
              <a:stCxn id="11" idx="0"/>
              <a:endCxn id="8" idx="4"/>
            </p:cNvCxnSpPr>
            <p:nvPr/>
          </p:nvCxnSpPr>
          <p:spPr>
            <a:xfrm flipV="1">
              <a:off x="7760913" y="2812445"/>
              <a:ext cx="0" cy="45018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8" idx="6"/>
              <a:endCxn id="23" idx="2"/>
            </p:cNvCxnSpPr>
            <p:nvPr/>
          </p:nvCxnSpPr>
          <p:spPr>
            <a:xfrm flipV="1">
              <a:off x="7868913" y="2695398"/>
              <a:ext cx="1316745" cy="90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橢圓 22"/>
            <p:cNvSpPr/>
            <p:nvPr/>
          </p:nvSpPr>
          <p:spPr>
            <a:xfrm>
              <a:off x="9185658" y="2587398"/>
              <a:ext cx="216000" cy="216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線單箭頭接點 25"/>
            <p:cNvCxnSpPr>
              <a:stCxn id="23" idx="6"/>
            </p:cNvCxnSpPr>
            <p:nvPr/>
          </p:nvCxnSpPr>
          <p:spPr>
            <a:xfrm>
              <a:off x="9401658" y="2695398"/>
              <a:ext cx="6799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7760913" y="3061426"/>
                  <a:ext cx="4744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913" y="3061426"/>
                  <a:ext cx="47448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6914180" y="2654463"/>
                  <a:ext cx="4691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80" y="2654463"/>
                  <a:ext cx="46916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7169422" y="2202147"/>
                  <a:ext cx="16594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422" y="2202147"/>
                  <a:ext cx="165942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9348639" y="2205604"/>
                  <a:ext cx="2529475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639" y="2205604"/>
                  <a:ext cx="2529475" cy="40498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/>
            <p:cNvSpPr/>
            <p:nvPr/>
          </p:nvSpPr>
          <p:spPr>
            <a:xfrm>
              <a:off x="5776260" y="1575783"/>
              <a:ext cx="22758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Neural Network 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1" y="1828800"/>
            <a:ext cx="9288897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 smtClean="0"/>
              <a:t>1. Regression</a:t>
            </a:r>
            <a:endParaRPr lang="en-US" altLang="zh-TW" sz="3600" dirty="0"/>
          </a:p>
          <a:p>
            <a:pPr marL="0" indent="0" algn="ctr">
              <a:buNone/>
            </a:pPr>
            <a:r>
              <a:rPr lang="en-US" altLang="zh-TW" sz="3600" dirty="0" smtClean="0"/>
              <a:t>MSE, MAE</a:t>
            </a:r>
            <a:r>
              <a:rPr lang="en-US" altLang="zh-TW" sz="3600" dirty="0"/>
              <a:t>, Huber </a:t>
            </a:r>
            <a:r>
              <a:rPr lang="en-US" altLang="zh-TW" sz="3600" dirty="0" smtClean="0"/>
              <a:t>Loss</a:t>
            </a:r>
          </a:p>
          <a:p>
            <a:pPr marL="0" indent="0">
              <a:buNone/>
            </a:pPr>
            <a:r>
              <a:rPr lang="en-US" altLang="zh-TW" sz="3600" dirty="0" smtClean="0"/>
              <a:t>2. Classification</a:t>
            </a:r>
          </a:p>
          <a:p>
            <a:pPr marL="0" indent="0" algn="ctr">
              <a:buNone/>
            </a:pPr>
            <a:r>
              <a:rPr lang="en-US" altLang="zh-TW" sz="3600" dirty="0" smtClean="0"/>
              <a:t>Cross entropy, Focal </a:t>
            </a:r>
            <a:r>
              <a:rPr lang="en-US" altLang="zh-TW" sz="3600" dirty="0" smtClean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5172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Residual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3200" dirty="0" smtClean="0"/>
                  <a:t>Residual: predicted value </a:t>
                </a:r>
                <a:r>
                  <a:rPr lang="en-US" altLang="zh-TW" sz="3200" dirty="0" err="1" smtClean="0"/>
                  <a:t>v.s</a:t>
                </a:r>
                <a:r>
                  <a:rPr lang="en-US" altLang="zh-TW" sz="3200" dirty="0" smtClean="0"/>
                  <a:t>. target value.</a:t>
                </a:r>
              </a:p>
              <a:p>
                <a:pPr marL="0" indent="0">
                  <a:buNone/>
                </a:pPr>
                <a:r>
                  <a:rPr lang="en-US" altLang="zh-TW" sz="3200" dirty="0" smtClean="0"/>
                  <a:t>Regression:</a:t>
                </a:r>
                <a:endParaRPr lang="en-US" altLang="zh-TW" sz="32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altLang="zh-TW" sz="3200" b="0" dirty="0" smtClean="0"/>
              </a:p>
              <a:p>
                <a:pPr marL="0" indent="0">
                  <a:buNone/>
                </a:pPr>
                <a:r>
                  <a:rPr lang="en-US" altLang="zh-TW" sz="3200" dirty="0" smtClean="0"/>
                  <a:t>Classification (error):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3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32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zh-TW" sz="3200" b="0" i="1" smtClean="0">
                                        <a:latin typeface="Cambria Math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32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32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zh-TW" sz="3200" b="0" i="1" smtClean="0">
                                        <a:latin typeface="Cambria Math"/>
                                        <a:ea typeface="Cambria Math"/>
                                      </a:rPr>
                                      <m:t>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32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32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𝑒𝑟𝑟𝑜𝑟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𝑟𝑎𝑡𝑒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3200" i="1">
                              <a:latin typeface="Cambria Math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32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32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4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MSE &amp; MAE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411990" cy="483576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800" b="1" dirty="0" smtClean="0"/>
                  <a:t>Mean Square Error (MSE)</a:t>
                </a:r>
              </a:p>
              <a:p>
                <a:pPr marL="0" indent="0">
                  <a:buNone/>
                </a:pPr>
                <a:r>
                  <a:rPr lang="en-US" altLang="zh-TW" sz="2800" b="1" dirty="0" smtClean="0"/>
                  <a:t>Mean </a:t>
                </a:r>
                <a:r>
                  <a:rPr lang="en-US" altLang="zh-TW" sz="2800" b="1" dirty="0"/>
                  <a:t>A</a:t>
                </a:r>
                <a:r>
                  <a:rPr lang="en-US" altLang="zh-TW" sz="2800" b="1" dirty="0" smtClean="0"/>
                  <a:t>bsolute </a:t>
                </a:r>
                <a:r>
                  <a:rPr lang="en-US" altLang="zh-TW" sz="2800" b="1" dirty="0"/>
                  <a:t>E</a:t>
                </a:r>
                <a:r>
                  <a:rPr lang="en-US" altLang="zh-TW" sz="2800" b="1" dirty="0" smtClean="0"/>
                  <a:t>rror (MAE</a:t>
                </a:r>
                <a:r>
                  <a:rPr lang="en-US" altLang="zh-TW" sz="2800" b="1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TW" sz="3200" u="sng" dirty="0" smtClean="0"/>
                  <a:t>Why square or absolute?</a:t>
                </a:r>
              </a:p>
              <a:p>
                <a:pPr marL="0" indent="0">
                  <a:buNone/>
                </a:pPr>
                <a:r>
                  <a:rPr lang="cy-GB" altLang="zh-TW" sz="2800" dirty="0" smtClean="0"/>
                  <a:t>Target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</a:rPr>
                      <m:t>=0</m:t>
                    </m:r>
                  </m:oMath>
                </a14:m>
                <a:r>
                  <a:rPr lang="cy-GB" altLang="zh-TW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1</m:t>
                    </m:r>
                  </m:oMath>
                </a14:m>
                <a:endParaRPr lang="en-US" altLang="zh-TW" sz="2800" dirty="0" smtClean="0"/>
              </a:p>
              <a:p>
                <a:pPr marL="0" indent="0">
                  <a:buNone/>
                </a:pPr>
                <a:r>
                  <a:rPr lang="en-US" altLang="zh-TW" sz="2800" dirty="0" smtClean="0"/>
                  <a:t>Predicted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=100</m:t>
                    </m:r>
                  </m:oMath>
                </a14:m>
                <a:r>
                  <a:rPr lang="zh-TW" altLang="cy-GB" sz="28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99</m:t>
                    </m:r>
                    <m:r>
                      <a:rPr lang="en-US" altLang="zh-TW" sz="2800" i="1">
                        <a:latin typeface="Cambria Math"/>
                      </a:rPr>
                      <m:t> </m:t>
                    </m:r>
                  </m:oMath>
                </a14:m>
                <a:endParaRPr lang="zh-TW" altLang="cy-GB" sz="2800" dirty="0"/>
              </a:p>
              <a:p>
                <a:pPr marL="0" indent="0" algn="ctr">
                  <a:buNone/>
                </a:pPr>
                <a:r>
                  <a:rPr lang="cy-GB" altLang="zh-TW" sz="2800" dirty="0" smtClean="0"/>
                  <a:t>Residual 1=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=0−100=−100</m:t>
                    </m:r>
                  </m:oMath>
                </a14:m>
                <a:endParaRPr lang="cy-GB" altLang="zh-TW" sz="2800" dirty="0"/>
              </a:p>
              <a:p>
                <a:pPr marL="0" indent="0" algn="ctr">
                  <a:buNone/>
                </a:pPr>
                <a:r>
                  <a:rPr lang="cy-GB" altLang="zh-TW" sz="2800" dirty="0" smtClean="0"/>
                  <a:t>Residual 2=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1</m:t>
                    </m:r>
                    <m:r>
                      <a:rPr lang="en-US" altLang="zh-TW" sz="2800" i="1">
                        <a:latin typeface="Cambria Math"/>
                      </a:rPr>
                      <m:t>−</m:t>
                    </m:r>
                    <m:r>
                      <a:rPr lang="en-US" altLang="zh-TW" sz="2800" b="0" i="1" smtClean="0">
                        <a:latin typeface="Cambria Math"/>
                      </a:rPr>
                      <m:t>(−99)=</m:t>
                    </m:r>
                    <m:r>
                      <a:rPr lang="en-US" altLang="zh-TW" sz="2800" i="1">
                        <a:latin typeface="Cambria Math"/>
                      </a:rPr>
                      <m:t>100</m:t>
                    </m:r>
                  </m:oMath>
                </a14:m>
                <a:endParaRPr lang="cy-GB" altLang="zh-TW" sz="2800" dirty="0"/>
              </a:p>
              <a:p>
                <a:pPr marL="0" indent="0" algn="ctr">
                  <a:buNone/>
                </a:pPr>
                <a:r>
                  <a:rPr lang="cy-GB" altLang="zh-TW" sz="2800" dirty="0"/>
                  <a:t>Residual </a:t>
                </a:r>
                <a:r>
                  <a:rPr lang="cy-GB" altLang="zh-TW" sz="2800" dirty="0" smtClean="0"/>
                  <a:t>1+ </a:t>
                </a:r>
                <a:r>
                  <a:rPr lang="cy-GB" altLang="zh-TW" sz="2800" dirty="0"/>
                  <a:t>Residual </a:t>
                </a:r>
                <a:r>
                  <a:rPr lang="cy-GB" altLang="zh-TW" sz="2800" dirty="0" smtClean="0"/>
                  <a:t>2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−100+</m:t>
                    </m:r>
                    <m:r>
                      <a:rPr lang="en-US" altLang="zh-TW" sz="2800" i="1">
                        <a:latin typeface="Cambria Math"/>
                      </a:rPr>
                      <m:t>100</m:t>
                    </m:r>
                    <m:r>
                      <a:rPr lang="en-US" altLang="zh-TW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411990" cy="4835769"/>
              </a:xfrm>
              <a:blipFill rotWithShape="1">
                <a:blip r:embed="rId2"/>
                <a:stretch>
                  <a:fillRect l="-1619" t="-1765" b="-31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24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MSE &amp; MAE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3200" b="1" dirty="0" smtClean="0"/>
                  <a:t>Mean Square Error (MSE)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𝑀𝑆𝐸</m:t>
                      </m:r>
                      <m:r>
                        <a:rPr lang="en-US" altLang="zh-TW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3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3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32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32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3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3200" dirty="0" smtClean="0"/>
              </a:p>
              <a:p>
                <a:pPr marL="0" indent="0">
                  <a:buNone/>
                </a:pPr>
                <a:endParaRPr lang="en-US" altLang="zh-TW" sz="3200" b="1" dirty="0" smtClean="0"/>
              </a:p>
              <a:p>
                <a:pPr marL="0" indent="0">
                  <a:buNone/>
                </a:pPr>
                <a:r>
                  <a:rPr lang="en-US" altLang="zh-TW" sz="3200" b="1" dirty="0" smtClean="0"/>
                  <a:t>Mean </a:t>
                </a:r>
                <a:r>
                  <a:rPr lang="en-US" altLang="zh-TW" sz="3200" b="1" dirty="0"/>
                  <a:t>Absolute </a:t>
                </a:r>
                <a:r>
                  <a:rPr lang="en-US" altLang="zh-TW" sz="3200" b="1" dirty="0" smtClean="0"/>
                  <a:t>Error </a:t>
                </a:r>
                <a:r>
                  <a:rPr lang="en-US" altLang="zh-TW" sz="3200" b="1" dirty="0"/>
                  <a:t>(</a:t>
                </a:r>
                <a:r>
                  <a:rPr lang="en-US" altLang="zh-TW" sz="3200" b="1" dirty="0" smtClean="0"/>
                  <a:t>MAE</a:t>
                </a:r>
                <a:r>
                  <a:rPr lang="en-US" altLang="zh-TW" sz="3200" b="1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/>
                        </a:rPr>
                        <m:t>𝑀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3200" i="1">
                          <a:latin typeface="Cambria Math"/>
                        </a:rPr>
                        <m:t>𝐸</m:t>
                      </m:r>
                      <m:r>
                        <a:rPr lang="en-US" altLang="zh-TW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3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3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3" t="-2521" b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6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MSE &amp; MAE</a:t>
            </a:r>
            <a:endParaRPr lang="zh-TW" altLang="en-US" dirty="0"/>
          </a:p>
        </p:txBody>
      </p:sp>
      <p:pic>
        <p:nvPicPr>
          <p:cNvPr id="3074" name="Picture 2" descr="https://miro.medium.com/max/677/1*F-T_K2DksEOx44TBSPw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621" y="2315063"/>
            <a:ext cx="7223425" cy="43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69507" y="1756673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Trend of residual (target value =0)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88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Comparison (MSE&amp;MAE)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800" dirty="0" smtClean="0"/>
                  <a:t>With a fair baseline, RMSE (root MSE)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𝑀𝑆𝐸</m:t>
                      </m:r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𝑅</m:t>
                      </m:r>
                      <m:r>
                        <a:rPr lang="en-US" altLang="zh-TW" sz="2800" i="1">
                          <a:latin typeface="Cambria Math"/>
                        </a:rPr>
                        <m:t>𝑀𝑆𝐸</m:t>
                      </m:r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8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4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Comparison (MSE&amp;MAE)</a:t>
            </a:r>
            <a:endParaRPr lang="zh-TW" altLang="en-US" dirty="0"/>
          </a:p>
        </p:txBody>
      </p:sp>
      <p:pic>
        <p:nvPicPr>
          <p:cNvPr id="5122" name="Picture 2" descr="https://miro.medium.com/max/831/1*fWEx6ragj1G-CvZMJkSg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95190" y="2581702"/>
            <a:ext cx="5040000" cy="28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831/1*fWEx6ragj1G-CvZMJkSg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916543" y="2565277"/>
            <a:ext cx="5040000" cy="28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84278" y="1881554"/>
            <a:ext cx="487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Change ID5 with a outliner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5190" y="5914293"/>
            <a:ext cx="897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Problem of MSE: more </a:t>
            </a:r>
            <a:r>
              <a:rPr lang="en-US" altLang="zh-TW" sz="2800" dirty="0"/>
              <a:t>outlier </a:t>
            </a:r>
            <a:r>
              <a:rPr lang="en-US" altLang="zh-TW" sz="2800" dirty="0" smtClean="0"/>
              <a:t>sensitivity.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89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Comparison (MSE&amp;MAE)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altLang="zh-TW" sz="2800" dirty="0" smtClean="0"/>
                  <a:t>Problem of MAE: same gradient value.</a:t>
                </a:r>
              </a:p>
              <a:p>
                <a:pPr algn="just"/>
                <a:r>
                  <a:rPr lang="en-US" altLang="zh-TW" sz="2800" dirty="0" smtClean="0"/>
                  <a:t>When loss is small, it’s difficult to reach the optimal target.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latin typeface="Cambria Math"/>
                        </a:rPr>
                        <m:t>,</m:t>
                      </m:r>
                      <m:r>
                        <a:rPr lang="en-US" altLang="zh-TW" sz="2800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/>
                        </a:rPr>
                        <m:t>2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altLang="zh-TW" sz="2800" i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,</m:t>
                      </m:r>
                      <m:r>
                        <a:rPr lang="en-US" altLang="zh-TW" sz="2800" b="0" i="0" smtClean="0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2800" b="0" dirty="0" smtClean="0"/>
              </a:p>
              <a:p>
                <a:pPr marL="0" indent="0" algn="just">
                  <a:buNone/>
                </a:pPr>
                <a:r>
                  <a:rPr lang="en-US" altLang="zh-TW" sz="2800" dirty="0" smtClean="0"/>
                  <a:t>Gradient update: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𝑟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/>
              </a:p>
              <a:p>
                <a:pPr marL="0" indent="0" algn="just">
                  <a:buNone/>
                </a:pPr>
                <a:r>
                  <a:rPr lang="en-US" altLang="zh-TW" sz="2800" dirty="0" smtClean="0"/>
                  <a:t>Suppose: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altLang="zh-TW" sz="2800" b="0" i="1" smtClean="0">
                        <a:latin typeface="Cambria Math"/>
                      </a:rPr>
                      <m:t>=2,   </m:t>
                    </m:r>
                    <m:r>
                      <a:rPr lang="en-US" altLang="zh-TW" sz="2800" b="0" i="1" smtClean="0">
                        <a:latin typeface="Cambria Math"/>
                      </a:rPr>
                      <m:t>𝑟</m:t>
                    </m:r>
                    <m:r>
                      <a:rPr lang="en-US" altLang="zh-TW" sz="2800" b="0" i="1" smtClean="0">
                        <a:latin typeface="Cambria Math"/>
                      </a:rPr>
                      <m:t>=0.3</m:t>
                    </m:r>
                  </m:oMath>
                </a14:m>
                <a:endParaRPr lang="en-US" altLang="zh-TW" sz="2800" dirty="0" smtClean="0"/>
              </a:p>
              <a:p>
                <a:pPr marL="0" indent="0" algn="just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5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NN for classification problem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00615" y="1833299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1684591" y="4425587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676269" y="45289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6826" y="164863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9" name="橢圓 8"/>
          <p:cNvSpPr/>
          <p:nvPr/>
        </p:nvSpPr>
        <p:spPr>
          <a:xfrm>
            <a:off x="1828607" y="4353587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3556799" y="2841411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827431" y="2841411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556799" y="4353587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85480" y="18664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155" y="253961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矩形 14"/>
          <p:cNvSpPr/>
          <p:nvPr/>
        </p:nvSpPr>
        <p:spPr>
          <a:xfrm>
            <a:off x="1972623" y="398425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6" name="矩形 15"/>
          <p:cNvSpPr/>
          <p:nvPr/>
        </p:nvSpPr>
        <p:spPr>
          <a:xfrm>
            <a:off x="1958345" y="247002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7" name="矩形 16"/>
          <p:cNvSpPr/>
          <p:nvPr/>
        </p:nvSpPr>
        <p:spPr>
          <a:xfrm>
            <a:off x="3733155" y="395025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8" name="矩形 17"/>
          <p:cNvSpPr/>
          <p:nvPr/>
        </p:nvSpPr>
        <p:spPr>
          <a:xfrm>
            <a:off x="3001712" y="396488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19" name="矩形 18"/>
          <p:cNvSpPr/>
          <p:nvPr/>
        </p:nvSpPr>
        <p:spPr>
          <a:xfrm>
            <a:off x="2995911" y="2496327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20" name="矩形 19"/>
          <p:cNvSpPr/>
          <p:nvPr/>
        </p:nvSpPr>
        <p:spPr>
          <a:xfrm>
            <a:off x="1235411" y="2605243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21" name="矩形 20"/>
          <p:cNvSpPr/>
          <p:nvPr/>
        </p:nvSpPr>
        <p:spPr>
          <a:xfrm>
            <a:off x="1244285" y="398425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46" name="直線單箭頭接點 45"/>
          <p:cNvCxnSpPr/>
          <p:nvPr/>
        </p:nvCxnSpPr>
        <p:spPr>
          <a:xfrm flipV="1">
            <a:off x="7245613" y="1648633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7029589" y="4240921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10021267" y="43442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01824" y="146396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50" name="橢圓 49"/>
          <p:cNvSpPr/>
          <p:nvPr/>
        </p:nvSpPr>
        <p:spPr>
          <a:xfrm>
            <a:off x="7173605" y="4168921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橢圓 50"/>
          <p:cNvSpPr/>
          <p:nvPr/>
        </p:nvSpPr>
        <p:spPr>
          <a:xfrm>
            <a:off x="8901797" y="2656745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橢圓 51"/>
          <p:cNvSpPr/>
          <p:nvPr/>
        </p:nvSpPr>
        <p:spPr>
          <a:xfrm>
            <a:off x="7172429" y="2656745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8901797" y="4168921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830478" y="16817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078153" y="235494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6" name="矩形 55"/>
          <p:cNvSpPr/>
          <p:nvPr/>
        </p:nvSpPr>
        <p:spPr>
          <a:xfrm>
            <a:off x="7317621" y="379958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57" name="矩形 56"/>
          <p:cNvSpPr/>
          <p:nvPr/>
        </p:nvSpPr>
        <p:spPr>
          <a:xfrm>
            <a:off x="7303343" y="228535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8" name="矩形 57"/>
          <p:cNvSpPr/>
          <p:nvPr/>
        </p:nvSpPr>
        <p:spPr>
          <a:xfrm>
            <a:off x="9078153" y="376559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9" name="矩形 58"/>
          <p:cNvSpPr/>
          <p:nvPr/>
        </p:nvSpPr>
        <p:spPr>
          <a:xfrm>
            <a:off x="8346710" y="378021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60" name="矩形 59"/>
          <p:cNvSpPr/>
          <p:nvPr/>
        </p:nvSpPr>
        <p:spPr>
          <a:xfrm>
            <a:off x="8340909" y="231166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61" name="矩形 60"/>
          <p:cNvSpPr/>
          <p:nvPr/>
        </p:nvSpPr>
        <p:spPr>
          <a:xfrm>
            <a:off x="6580409" y="2420577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62" name="矩形 61"/>
          <p:cNvSpPr/>
          <p:nvPr/>
        </p:nvSpPr>
        <p:spPr>
          <a:xfrm>
            <a:off x="6589283" y="379958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63" name="直線接點 62"/>
          <p:cNvCxnSpPr/>
          <p:nvPr/>
        </p:nvCxnSpPr>
        <p:spPr>
          <a:xfrm>
            <a:off x="6925989" y="3160621"/>
            <a:ext cx="1575793" cy="1530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597279" y="4694527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2-0.5</a:t>
            </a:r>
          </a:p>
        </p:txBody>
      </p:sp>
      <p:sp>
        <p:nvSpPr>
          <p:cNvPr id="3" name="向下箭號 2"/>
          <p:cNvSpPr/>
          <p:nvPr/>
        </p:nvSpPr>
        <p:spPr>
          <a:xfrm rot="16200000">
            <a:off x="5252420" y="2954103"/>
            <a:ext cx="705717" cy="768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94" y="5215223"/>
            <a:ext cx="3853006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Comparison (MSE&amp;MAE)</a:t>
            </a:r>
            <a:endParaRPr lang="zh-TW" altLang="en-US" dirty="0"/>
          </a:p>
        </p:txBody>
      </p:sp>
      <p:pic>
        <p:nvPicPr>
          <p:cNvPr id="7170" name="Picture 2" descr="https://miro.medium.com/max/576/1*EGEFxsIOhiuJOAH3kNBLE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8" y="2359078"/>
            <a:ext cx="5486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25" y="2235254"/>
            <a:ext cx="50387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5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Huber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47493" y="1828800"/>
                <a:ext cx="4618975" cy="43513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TW" sz="2800" dirty="0" smtClean="0"/>
                  <a:t>Huber loss:</a:t>
                </a:r>
                <a:endParaRPr lang="zh-TW" altLang="zh-TW" sz="280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𝐿𝑜𝑠𝑠</m:t>
                      </m:r>
                      <m:d>
                        <m:d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TW" sz="28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TW" sz="28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8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),  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𝑂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altLang="zh-TW" sz="2800" dirty="0" smtClean="0"/>
                  <a:t>: parameter of Huber loss.</a:t>
                </a:r>
                <a:endParaRPr lang="zh-TW" altLang="zh-TW" sz="28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493" y="1828800"/>
                <a:ext cx="4618975" cy="4351337"/>
              </a:xfrm>
              <a:blipFill rotWithShape="0">
                <a:blip r:embed="rId3"/>
                <a:stretch>
                  <a:fillRect l="-2375" t="-7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loss_Hu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331" y="1669256"/>
            <a:ext cx="6250174" cy="467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6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MAE, MSE &amp; Huber </a:t>
            </a:r>
            <a:r>
              <a:rPr lang="en-US" altLang="zh-TW" dirty="0"/>
              <a:t>Loss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2" y="2253015"/>
            <a:ext cx="10675079" cy="2964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6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Classification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dirty="0" smtClean="0"/>
                  <a:t>Classification:</a:t>
                </a:r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/>
                            </a:rPr>
                            <m:t>,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TW" sz="2400" i="1">
                                        <a:latin typeface="Cambria Math"/>
                                        <a:ea typeface="Cambria Math"/>
                                      </a:rPr>
                                      <m:t>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𝑒𝑟𝑟𝑜𝑟</m:t>
                      </m:r>
                      <m:r>
                        <a:rPr lang="en-US" altLang="zh-TW" sz="2400" i="1">
                          <a:latin typeface="Cambria Math"/>
                        </a:rPr>
                        <m:t> </m:t>
                      </m:r>
                      <m:r>
                        <a:rPr lang="en-US" altLang="zh-TW" sz="2400" i="1">
                          <a:latin typeface="Cambria Math"/>
                        </a:rPr>
                        <m:t>𝑟𝑎𝑡𝑒</m:t>
                      </m:r>
                      <m:r>
                        <a:rPr lang="en-US" altLang="zh-TW" sz="24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dirty="0" smtClean="0"/>
                  <a:t>We hope less error rate more better in classification.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800" b="1" dirty="0" smtClean="0">
                    <a:solidFill>
                      <a:srgbClr val="FF0000"/>
                    </a:solidFill>
                  </a:rPr>
                  <a:t>Can we use the classification error rate/accuracy as loss function?</a:t>
                </a:r>
                <a:endParaRPr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Classification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0" y="1938562"/>
            <a:ext cx="9616709" cy="231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80060" y="4356206"/>
            <a:ext cx="10778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Can we observe any difference between model 1 &amp; 2 from </a:t>
            </a:r>
            <a:r>
              <a:rPr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rate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dirty="0" smtClean="0"/>
              <a:t>NO…</a:t>
            </a:r>
          </a:p>
          <a:p>
            <a:r>
              <a:rPr lang="en-US" altLang="zh-TW" sz="2400" dirty="0" smtClean="0"/>
              <a:t>BUT we can observe that model 2 has better probability outputs than model 1.</a:t>
            </a:r>
          </a:p>
          <a:p>
            <a:r>
              <a:rPr lang="en-US" altLang="zh-TW" sz="2400" dirty="0" smtClean="0"/>
              <a:t>Error rate cannot as learning object for learning updating, </a:t>
            </a:r>
            <a:r>
              <a:rPr lang="en-US" altLang="zh-TW" sz="2400" dirty="0"/>
              <a:t>it’s just a </a:t>
            </a:r>
            <a:r>
              <a:rPr lang="en-US" altLang="zh-TW" sz="2400" dirty="0" smtClean="0"/>
              <a:t>metric for evaluating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382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1" y="1828800"/>
            <a:ext cx="9667385" cy="435133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How do we make decision for a new sample in classification model?</a:t>
            </a:r>
          </a:p>
          <a:p>
            <a:r>
              <a:rPr lang="en-US" altLang="zh-TW" sz="2400" b="1" dirty="0" smtClean="0"/>
              <a:t>ANS: posterior probability</a:t>
            </a:r>
            <a:r>
              <a:rPr lang="en-US" altLang="zh-TW" sz="2400" b="1" dirty="0"/>
              <a:t>. </a:t>
            </a:r>
            <a:endParaRPr lang="en-US" altLang="zh-TW" sz="240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1" y="3437603"/>
            <a:ext cx="6152282" cy="310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/>
              <a:t>Cross-entropy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798014" cy="43513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 smtClean="0"/>
                  <a:t>Cross-entropy is usually used in classification loss.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800" b="1" u="sng" dirty="0" smtClean="0"/>
                  <a:t>Entropy</a:t>
                </a:r>
                <a:r>
                  <a:rPr lang="en-US" altLang="zh-TW" sz="2800" dirty="0" smtClean="0"/>
                  <a:t>: the average of information which is produced by a stochastic source of data.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800" b="1" u="sng" dirty="0" smtClean="0"/>
                  <a:t>Information gain</a:t>
                </a:r>
                <a:r>
                  <a:rPr lang="en-US" altLang="zh-TW" sz="2800" dirty="0" smtClean="0"/>
                  <a:t>: (suppose 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dirty="0" smtClean="0"/>
                  <a:t> is a random variable)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</a:rPr>
                        <m:t>(</m:t>
                      </m:r>
                      <m:r>
                        <a:rPr lang="en-US" altLang="zh-TW" sz="2800" i="1">
                          <a:latin typeface="Cambria Math"/>
                        </a:rPr>
                        <m:t>𝑝</m:t>
                      </m:r>
                      <m:r>
                        <a:rPr lang="en-US" altLang="zh-TW" sz="2800" i="1">
                          <a:latin typeface="Cambria Math"/>
                        </a:rPr>
                        <m:t>(</m:t>
                      </m:r>
                      <m:r>
                        <a:rPr lang="en-US" altLang="zh-TW" sz="2800" i="1">
                          <a:latin typeface="Cambria Math"/>
                        </a:rPr>
                        <m:t>𝑥</m:t>
                      </m:r>
                      <m:r>
                        <a:rPr lang="en-US" altLang="zh-TW" sz="2800" i="1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798014" cy="4351337"/>
              </a:xfrm>
              <a:blipFill rotWithShape="1">
                <a:blip r:embed="rId3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9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Information gain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1" y="1828800"/>
                <a:ext cx="9800575" cy="435133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800" dirty="0" smtClean="0"/>
                  <a:t>A </a:t>
                </a:r>
                <a:r>
                  <a:rPr lang="en-US" altLang="zh-TW" sz="2800" dirty="0"/>
                  <a:t>is stupid, and his grades usually are around 50 marks.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800" dirty="0"/>
                  <a:t>B is smart, and his grades usually are almost 100 marks</a:t>
                </a:r>
                <a:r>
                  <a:rPr lang="en-US" altLang="zh-TW" sz="2800" dirty="0" smtClean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800" dirty="0"/>
                  <a:t>Probability to pass the exam for A: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/>
                      </a:rPr>
                      <m:t>=0.4</m:t>
                    </m:r>
                  </m:oMath>
                </a14:m>
                <a:endParaRPr lang="en-US" altLang="zh-TW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800">
                          <a:latin typeface="Cambria Math"/>
                        </a:rPr>
                        <m:t>=1.322</m:t>
                      </m:r>
                    </m:oMath>
                  </m:oMathPara>
                </a14:m>
                <a:endParaRPr lang="zh-TW" altLang="zh-TW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800" dirty="0"/>
                  <a:t>Probability to pass the exam for B</a:t>
                </a:r>
                <a:r>
                  <a:rPr lang="en-US" altLang="zh-TW" sz="28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/>
                      </a:rPr>
                      <m:t>=0.</m:t>
                    </m:r>
                    <m:r>
                      <a:rPr lang="en-US" altLang="zh-TW" sz="2800" b="0" i="1" smtClean="0">
                        <a:latin typeface="Cambria Math"/>
                      </a:rPr>
                      <m:t>99</m:t>
                    </m:r>
                  </m:oMath>
                </a14:m>
                <a:endParaRPr lang="en-US" altLang="zh-TW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800">
                          <a:latin typeface="Cambria Math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/>
                        </a:rPr>
                        <m:t>0.014</m:t>
                      </m:r>
                    </m:oMath>
                  </m:oMathPara>
                </a14:m>
                <a:endParaRPr lang="en-US" altLang="zh-TW" sz="28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1828800"/>
                <a:ext cx="9800575" cy="4351337"/>
              </a:xfrm>
              <a:blipFill rotWithShape="1">
                <a:blip r:embed="rId3"/>
                <a:stretch>
                  <a:fillRect l="-1244" b="-6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altLang="zh-TW" sz="2800" b="1" u="sng" dirty="0"/>
                  <a:t>Entropy</a:t>
                </a:r>
                <a:r>
                  <a:rPr lang="en-US" altLang="zh-TW" sz="2800" dirty="0"/>
                  <a:t>: the average of information which is produced by a stochastic source of data</a:t>
                </a:r>
                <a:r>
                  <a:rPr lang="en-US" altLang="zh-TW" sz="2800" dirty="0" smtClean="0"/>
                  <a:t>.</a:t>
                </a:r>
              </a:p>
              <a:p>
                <a:pPr marL="0" indent="0" algn="just">
                  <a:buNone/>
                </a:pPr>
                <a:r>
                  <a:rPr lang="en-US" altLang="zh-TW" sz="2800" dirty="0" smtClean="0"/>
                  <a:t>In information theory, </a:t>
                </a:r>
              </a:p>
              <a:p>
                <a:pPr marL="0" indent="0" algn="ctr">
                  <a:buNone/>
                </a:pPr>
                <a:r>
                  <a:rPr lang="en-US" altLang="zh-TW" sz="2800" dirty="0" smtClean="0"/>
                  <a:t>Entropy =  Shannon entropy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pPr marL="0" indent="0" algn="just">
                  <a:buNone/>
                </a:pPr>
                <a:r>
                  <a:rPr lang="en-US" altLang="zh-TW" sz="2800" dirty="0" smtClean="0"/>
                  <a:t>Generally, entropy </a:t>
                </a:r>
                <a:r>
                  <a:rPr lang="en-US" altLang="zh-TW" sz="2800" dirty="0"/>
                  <a:t>refers to </a:t>
                </a:r>
                <a:r>
                  <a:rPr lang="en-US" altLang="zh-TW" sz="2800" dirty="0" smtClean="0"/>
                  <a:t>uncertainty for the random variable </a:t>
                </a:r>
                <a:r>
                  <a:rPr lang="en-US" altLang="zh-TW" sz="2800" i="1" dirty="0" smtClean="0"/>
                  <a:t>X</a:t>
                </a:r>
                <a:r>
                  <a:rPr lang="en-US" altLang="zh-TW" sz="2800" dirty="0" smtClean="0"/>
                  <a:t>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18" t="-1961" r="-1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8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836434" cy="475129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𝑝𝑎𝑠𝑠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=0.4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,  </m:t>
                      </m:r>
                      <m:r>
                        <a:rPr lang="en-US" altLang="zh-TW" sz="24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𝑓𝑎𝑖𝑙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=0.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𝑝𝑎𝑠𝑠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=0.99,  </m:t>
                      </m:r>
                      <m:r>
                        <a:rPr lang="en-US" altLang="zh-TW" sz="24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𝑓𝑎𝑖𝑙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b="0" i="0" smtClean="0">
                          <a:latin typeface="Cambria Math"/>
                        </a:rPr>
                        <m:t>0.01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=−0.4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/>
                        </a:rPr>
                        <m:t>−0.6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0.6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/>
                        </a:rPr>
                        <m:t>=0.971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=−0.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99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99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/>
                        </a:rPr>
                        <m:t>−0.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01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01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/>
                        </a:rPr>
                        <m:t>=0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.081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 smtClean="0"/>
                  <a:t>Same conclusion for information gain.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>
                          <a:latin typeface="Cambria Math"/>
                        </a:rPr>
                        <m:t>=1.322</m:t>
                      </m:r>
                    </m:oMath>
                  </m:oMathPara>
                </a14:m>
                <a:endParaRPr lang="zh-TW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>
                          <a:latin typeface="Cambria Math"/>
                        </a:rPr>
                        <m:t>=0.014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:endParaRPr lang="en-US" altLang="zh-TW" sz="24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836434" cy="4751294"/>
              </a:xfrm>
              <a:blipFill rotWithShape="1"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1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Perception</a:t>
            </a:r>
            <a:endParaRPr lang="zh-TW" altLang="en-US" dirty="0"/>
          </a:p>
        </p:txBody>
      </p:sp>
      <p:sp>
        <p:nvSpPr>
          <p:cNvPr id="126" name="橢圓 125"/>
          <p:cNvSpPr/>
          <p:nvPr/>
        </p:nvSpPr>
        <p:spPr>
          <a:xfrm>
            <a:off x="1131649" y="3908440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橢圓 126"/>
          <p:cNvSpPr/>
          <p:nvPr/>
        </p:nvSpPr>
        <p:spPr>
          <a:xfrm>
            <a:off x="1138321" y="4763456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橢圓 127"/>
          <p:cNvSpPr/>
          <p:nvPr/>
        </p:nvSpPr>
        <p:spPr>
          <a:xfrm>
            <a:off x="2168214" y="4732640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9" name="直線單箭頭接點 128"/>
          <p:cNvCxnSpPr>
            <a:stCxn id="126" idx="6"/>
            <a:endCxn id="128" idx="2"/>
          </p:cNvCxnSpPr>
          <p:nvPr/>
        </p:nvCxnSpPr>
        <p:spPr>
          <a:xfrm>
            <a:off x="1275665" y="3980440"/>
            <a:ext cx="892549" cy="86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127" idx="6"/>
            <a:endCxn id="128" idx="2"/>
          </p:cNvCxnSpPr>
          <p:nvPr/>
        </p:nvCxnSpPr>
        <p:spPr>
          <a:xfrm>
            <a:off x="1282337" y="4835456"/>
            <a:ext cx="885877" cy="5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/>
          <p:cNvSpPr/>
          <p:nvPr/>
        </p:nvSpPr>
        <p:spPr>
          <a:xfrm>
            <a:off x="568674" y="4349470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601351" y="3495549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菱形 132"/>
          <p:cNvSpPr/>
          <p:nvPr/>
        </p:nvSpPr>
        <p:spPr>
          <a:xfrm>
            <a:off x="2222214" y="5331306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直線單箭頭接點 133"/>
          <p:cNvCxnSpPr>
            <a:stCxn id="133" idx="0"/>
            <a:endCxn id="128" idx="4"/>
          </p:cNvCxnSpPr>
          <p:nvPr/>
        </p:nvCxnSpPr>
        <p:spPr>
          <a:xfrm flipV="1">
            <a:off x="2276214" y="4948640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/>
          <p:cNvSpPr/>
          <p:nvPr/>
        </p:nvSpPr>
        <p:spPr>
          <a:xfrm>
            <a:off x="2044648" y="5277531"/>
            <a:ext cx="689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直線單箭頭接點 135"/>
          <p:cNvCxnSpPr>
            <a:stCxn id="128" idx="6"/>
            <a:endCxn id="167" idx="2"/>
          </p:cNvCxnSpPr>
          <p:nvPr/>
        </p:nvCxnSpPr>
        <p:spPr>
          <a:xfrm>
            <a:off x="2384214" y="4840640"/>
            <a:ext cx="15194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字方塊 136"/>
          <p:cNvSpPr txBox="1"/>
          <p:nvPr/>
        </p:nvSpPr>
        <p:spPr>
          <a:xfrm>
            <a:off x="1451092" y="3703575"/>
            <a:ext cx="8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1203657" y="6215524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01351" y="5838558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" name="直線單箭頭接點 139"/>
          <p:cNvCxnSpPr>
            <a:stCxn id="138" idx="7"/>
            <a:endCxn id="128" idx="2"/>
          </p:cNvCxnSpPr>
          <p:nvPr/>
        </p:nvCxnSpPr>
        <p:spPr>
          <a:xfrm flipV="1">
            <a:off x="1326582" y="4840640"/>
            <a:ext cx="841632" cy="1395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/>
          <p:cNvSpPr txBox="1"/>
          <p:nvPr/>
        </p:nvSpPr>
        <p:spPr>
          <a:xfrm>
            <a:off x="1348923" y="4215457"/>
            <a:ext cx="733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363218" y="5697455"/>
            <a:ext cx="920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 rot="5400000">
            <a:off x="1528402" y="5054586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2" name="直線接點 161"/>
          <p:cNvCxnSpPr>
            <a:stCxn id="128" idx="2"/>
            <a:endCxn id="128" idx="6"/>
          </p:cNvCxnSpPr>
          <p:nvPr/>
        </p:nvCxnSpPr>
        <p:spPr>
          <a:xfrm>
            <a:off x="2168214" y="4840640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stCxn id="128" idx="4"/>
            <a:endCxn id="128" idx="0"/>
          </p:cNvCxnSpPr>
          <p:nvPr/>
        </p:nvCxnSpPr>
        <p:spPr>
          <a:xfrm flipV="1">
            <a:off x="2276214" y="4732640"/>
            <a:ext cx="0" cy="21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字方塊 163"/>
          <p:cNvSpPr txBox="1"/>
          <p:nvPr/>
        </p:nvSpPr>
        <p:spPr>
          <a:xfrm>
            <a:off x="486651" y="3205133"/>
            <a:ext cx="128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Inputs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3273022" y="3233939"/>
            <a:ext cx="141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Output</a:t>
            </a:r>
            <a:endParaRPr lang="zh-TW" altLang="en-US" sz="2800" dirty="0"/>
          </a:p>
        </p:txBody>
      </p:sp>
      <p:sp>
        <p:nvSpPr>
          <p:cNvPr id="166" name="向右箭號 165"/>
          <p:cNvSpPr/>
          <p:nvPr/>
        </p:nvSpPr>
        <p:spPr>
          <a:xfrm>
            <a:off x="4688114" y="4658069"/>
            <a:ext cx="1030515" cy="695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/>
          <p:cNvSpPr/>
          <p:nvPr/>
        </p:nvSpPr>
        <p:spPr>
          <a:xfrm>
            <a:off x="3903683" y="4768640"/>
            <a:ext cx="144016" cy="14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286773" y="3930274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7293445" y="4785290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8323338" y="4754474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stCxn id="45" idx="6"/>
            <a:endCxn id="47" idx="2"/>
          </p:cNvCxnSpPr>
          <p:nvPr/>
        </p:nvCxnSpPr>
        <p:spPr>
          <a:xfrm>
            <a:off x="7430789" y="4002274"/>
            <a:ext cx="892549" cy="86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6" idx="6"/>
            <a:endCxn id="47" idx="2"/>
          </p:cNvCxnSpPr>
          <p:nvPr/>
        </p:nvCxnSpPr>
        <p:spPr>
          <a:xfrm>
            <a:off x="7437461" y="4857290"/>
            <a:ext cx="885877" cy="5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723798" y="4371304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475" y="3517383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8377338" y="5353140"/>
            <a:ext cx="108000" cy="10800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52" idx="0"/>
            <a:endCxn id="47" idx="4"/>
          </p:cNvCxnSpPr>
          <p:nvPr/>
        </p:nvCxnSpPr>
        <p:spPr>
          <a:xfrm flipV="1">
            <a:off x="8431338" y="4970474"/>
            <a:ext cx="0" cy="38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8199772" y="5299365"/>
            <a:ext cx="689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54"/>
          <p:cNvCxnSpPr>
            <a:stCxn id="47" idx="6"/>
            <a:endCxn id="70" idx="2"/>
          </p:cNvCxnSpPr>
          <p:nvPr/>
        </p:nvCxnSpPr>
        <p:spPr>
          <a:xfrm flipV="1">
            <a:off x="8539338" y="4860925"/>
            <a:ext cx="528808" cy="1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7606216" y="3725409"/>
            <a:ext cx="86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358781" y="6237358"/>
            <a:ext cx="144016" cy="144000"/>
          </a:xfrm>
          <a:prstGeom prst="ellipse">
            <a:avLst/>
          </a:prstGeom>
          <a:solidFill>
            <a:srgbClr val="FEF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單箭頭接點 57"/>
          <p:cNvCxnSpPr>
            <a:stCxn id="57" idx="7"/>
            <a:endCxn id="47" idx="2"/>
          </p:cNvCxnSpPr>
          <p:nvPr/>
        </p:nvCxnSpPr>
        <p:spPr>
          <a:xfrm flipV="1">
            <a:off x="7481706" y="4862474"/>
            <a:ext cx="841632" cy="1395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7504047" y="4237291"/>
            <a:ext cx="733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18342" y="5719289"/>
            <a:ext cx="920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 rot="5400000">
            <a:off x="7683526" y="5076420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接點 61"/>
          <p:cNvCxnSpPr>
            <a:stCxn id="47" idx="2"/>
            <a:endCxn id="47" idx="6"/>
          </p:cNvCxnSpPr>
          <p:nvPr/>
        </p:nvCxnSpPr>
        <p:spPr>
          <a:xfrm>
            <a:off x="8323338" y="4862474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47" idx="4"/>
            <a:endCxn id="47" idx="0"/>
          </p:cNvCxnSpPr>
          <p:nvPr/>
        </p:nvCxnSpPr>
        <p:spPr>
          <a:xfrm flipV="1">
            <a:off x="8431338" y="4754474"/>
            <a:ext cx="0" cy="21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6641775" y="3226967"/>
            <a:ext cx="128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Inputs</a:t>
            </a:r>
            <a:endParaRPr lang="zh-TW" altLang="en-US" sz="28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9428146" y="3255773"/>
            <a:ext cx="141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Output</a:t>
            </a:r>
            <a:endParaRPr lang="zh-TW" altLang="en-US" sz="2800" dirty="0"/>
          </a:p>
        </p:txBody>
      </p:sp>
      <p:sp>
        <p:nvSpPr>
          <p:cNvPr id="66" name="橢圓 65"/>
          <p:cNvSpPr/>
          <p:nvPr/>
        </p:nvSpPr>
        <p:spPr>
          <a:xfrm>
            <a:off x="10058807" y="4790474"/>
            <a:ext cx="144016" cy="14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單箭頭接點 66"/>
          <p:cNvCxnSpPr>
            <a:stCxn id="70" idx="6"/>
            <a:endCxn id="66" idx="2"/>
          </p:cNvCxnSpPr>
          <p:nvPr/>
        </p:nvCxnSpPr>
        <p:spPr>
          <a:xfrm>
            <a:off x="9428146" y="4860925"/>
            <a:ext cx="630661" cy="1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8554670" y="4168322"/>
            <a:ext cx="138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activation</a:t>
            </a:r>
            <a:endParaRPr lang="zh-TW" altLang="en-US" sz="2000" dirty="0"/>
          </a:p>
        </p:txBody>
      </p:sp>
      <p:grpSp>
        <p:nvGrpSpPr>
          <p:cNvPr id="69" name="群組 68"/>
          <p:cNvGrpSpPr/>
          <p:nvPr/>
        </p:nvGrpSpPr>
        <p:grpSpPr>
          <a:xfrm>
            <a:off x="9068146" y="4680925"/>
            <a:ext cx="360000" cy="360000"/>
            <a:chOff x="2913022" y="4011391"/>
            <a:chExt cx="360000" cy="360000"/>
          </a:xfrm>
        </p:grpSpPr>
        <p:sp>
          <p:nvSpPr>
            <p:cNvPr id="70" name="橢圓 69"/>
            <p:cNvSpPr/>
            <p:nvPr/>
          </p:nvSpPr>
          <p:spPr>
            <a:xfrm>
              <a:off x="2913022" y="4011391"/>
              <a:ext cx="360000" cy="360000"/>
            </a:xfrm>
            <a:prstGeom prst="ellips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009" y="4066014"/>
              <a:ext cx="270025" cy="266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568675" y="1810841"/>
            <a:ext cx="10747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P</a:t>
            </a:r>
            <a:r>
              <a:rPr lang="en-US" altLang="zh-TW" sz="2800" dirty="0" smtClean="0"/>
              <a:t>erception can learn the nonlinear representation by activation function.</a:t>
            </a:r>
            <a:endParaRPr lang="zh-TW" altLang="en-US" sz="2800" dirty="0"/>
          </a:p>
        </p:txBody>
      </p:sp>
      <p:sp>
        <p:nvSpPr>
          <p:cNvPr id="73" name="矩形 72"/>
          <p:cNvSpPr/>
          <p:nvPr/>
        </p:nvSpPr>
        <p:spPr>
          <a:xfrm>
            <a:off x="6698339" y="5830803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 smtClean="0"/>
              <a:t>When p=0.5 has the largest entropy.</a:t>
            </a:r>
            <a:endParaRPr lang="zh-TW" altLang="en-US" sz="3200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09" y="2505637"/>
            <a:ext cx="6644585" cy="4258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8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295" y="145630"/>
            <a:ext cx="9692640" cy="1325562"/>
          </a:xfrm>
        </p:spPr>
        <p:txBody>
          <a:bodyPr/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494"/>
          <a:stretch/>
        </p:blipFill>
        <p:spPr>
          <a:xfrm>
            <a:off x="578805" y="1459188"/>
            <a:ext cx="4501092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752"/>
          <a:stretch/>
        </p:blipFill>
        <p:spPr>
          <a:xfrm>
            <a:off x="6896189" y="1459188"/>
            <a:ext cx="4434685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8234" y="4224275"/>
              <a:ext cx="10650072" cy="22650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83939"/>
                    <a:gridCol w="3297331"/>
                    <a:gridCol w="3668802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TW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15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5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15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0.1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=3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=4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=5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TW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TW" sz="24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09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8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09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=3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=4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=5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TW" altLang="zh-TW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TW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.2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zh-TW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0.2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0.</m:t>
                                                    </m:r>
                                                    <m:r>
                                                      <a:rPr lang="en-US" altLang="zh-TW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=3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=4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en-US" altLang="zh-TW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=5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zh-TW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=1.985</m:t>
                                </m:r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zh-TW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1.016</m:t>
                                </m:r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zh-TW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2400" dirty="0"/>
                                  <m:t>322</m:t>
                                </m:r>
                              </m:oMath>
                            </m:oMathPara>
                          </a14:m>
                          <a:endParaRPr lang="zh-TW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090202"/>
                  </p:ext>
                </p:extLst>
              </p:nvPr>
            </p:nvGraphicFramePr>
            <p:xfrm>
              <a:off x="448234" y="4224275"/>
              <a:ext cx="10650072" cy="21973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83939"/>
                    <a:gridCol w="3297331"/>
                    <a:gridCol w="3668802"/>
                  </a:tblGrid>
                  <a:tr h="174015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66" t="-351" r="-189238" b="-2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11830" t="-351" r="-111275" b="-2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90365" t="-351" b="-27719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66" t="-381333" r="-189238" b="-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11830" t="-381333" r="-111275" b="-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90365" t="-381333" b="-5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37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Cross-entropy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80508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2400" i="1" dirty="0" smtClean="0"/>
                  <a:t>Formula of cross- entropy: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TW" sz="2400" i="1" dirty="0" smtClean="0"/>
                  <a:t>C</a:t>
                </a:r>
                <a:r>
                  <a:rPr lang="en-US" altLang="zh-TW" sz="2400" dirty="0" smtClean="0"/>
                  <a:t>: number of class (male, female, other)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TW" sz="2400" i="1" dirty="0" smtClean="0"/>
                  <a:t>n</a:t>
                </a:r>
                <a:r>
                  <a:rPr lang="en-US" altLang="zh-TW" sz="2400" dirty="0" smtClean="0"/>
                  <a:t>: number of data</a:t>
                </a:r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TW" sz="2400" i="1" dirty="0" err="1" smtClean="0"/>
                  <a:t>y</a:t>
                </a:r>
                <a:r>
                  <a:rPr lang="en-US" altLang="zh-TW" sz="2400" i="1" baseline="-25000" dirty="0" err="1" smtClean="0"/>
                  <a:t>c,i</a:t>
                </a:r>
                <a:r>
                  <a:rPr lang="en-US" altLang="zh-TW" sz="2400" dirty="0" smtClean="0"/>
                  <a:t>: binary </a:t>
                </a:r>
                <a:r>
                  <a:rPr lang="en-US" altLang="zh-TW" sz="2400" dirty="0"/>
                  <a:t>indicator (0 or 1) from one hot </a:t>
                </a:r>
                <a:r>
                  <a:rPr lang="en-US" altLang="zh-TW" sz="2400" dirty="0" smtClean="0"/>
                  <a:t>encode (</a:t>
                </a:r>
                <a:r>
                  <a:rPr lang="en-US" altLang="zh-TW" sz="2400" i="1" dirty="0" err="1" smtClean="0"/>
                  <a:t>i</a:t>
                </a:r>
                <a:r>
                  <a:rPr lang="en-US" altLang="zh-TW" sz="2400" dirty="0" err="1" smtClean="0"/>
                  <a:t>-th</a:t>
                </a:r>
                <a:r>
                  <a:rPr lang="en-US" altLang="zh-TW" sz="2400" dirty="0" smtClean="0"/>
                  <a:t> data assigns to </a:t>
                </a:r>
                <a:r>
                  <a:rPr lang="en-US" altLang="zh-TW" sz="2400" i="1" dirty="0" smtClean="0"/>
                  <a:t>c</a:t>
                </a:r>
                <a:r>
                  <a:rPr lang="en-US" altLang="zh-TW" sz="2400" dirty="0" smtClean="0"/>
                  <a:t>-class)</a:t>
                </a:r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altLang="zh-TW" sz="2400" i="1" dirty="0" err="1" smtClean="0"/>
                  <a:t>p</a:t>
                </a:r>
                <a:r>
                  <a:rPr lang="en-US" altLang="zh-TW" sz="2400" i="1" baseline="-25000" dirty="0" err="1" smtClean="0"/>
                  <a:t>c,i</a:t>
                </a:r>
                <a:r>
                  <a:rPr lang="en-US" altLang="zh-TW" sz="2400" dirty="0" smtClean="0"/>
                  <a:t>: probability of </a:t>
                </a:r>
                <a:r>
                  <a:rPr lang="en-US" altLang="zh-TW" sz="2400" i="1" dirty="0" err="1" smtClean="0"/>
                  <a:t>i</a:t>
                </a:r>
                <a:r>
                  <a:rPr lang="en-US" altLang="zh-TW" sz="2400" dirty="0" err="1" smtClean="0"/>
                  <a:t>-th</a:t>
                </a:r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data assigns to </a:t>
                </a:r>
                <a:r>
                  <a:rPr lang="en-US" altLang="zh-TW" sz="2400" i="1" dirty="0"/>
                  <a:t>c</a:t>
                </a:r>
                <a:r>
                  <a:rPr lang="en-US" altLang="zh-TW" sz="2400" dirty="0"/>
                  <a:t>-class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805082"/>
              </a:xfrm>
              <a:blipFill rotWithShape="0">
                <a:blip r:embed="rId2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0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One </a:t>
            </a:r>
            <a:r>
              <a:rPr lang="en-US" altLang="zh-TW" dirty="0"/>
              <a:t>hot </a:t>
            </a:r>
            <a:r>
              <a:rPr lang="en-US" altLang="zh-TW" dirty="0" smtClean="0"/>
              <a:t>encode </a:t>
            </a:r>
            <a:br>
              <a:rPr lang="en-US" altLang="zh-TW" dirty="0" smtClean="0"/>
            </a:br>
            <a:r>
              <a:rPr lang="en-US" altLang="zh-TW" dirty="0" smtClean="0"/>
              <a:t>(Dummy variable)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063812" y="2829209"/>
          <a:ext cx="175641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/>
                <a:gridCol w="9131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1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2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3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7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4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3890683" y="2922494"/>
            <a:ext cx="2043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Male</a:t>
            </a:r>
          </a:p>
          <a:p>
            <a:pPr algn="ctr"/>
            <a:r>
              <a:rPr lang="en-US" altLang="zh-TW" sz="2800" dirty="0" smtClean="0"/>
              <a:t>Female</a:t>
            </a:r>
          </a:p>
          <a:p>
            <a:pPr algn="ctr"/>
            <a:r>
              <a:rPr lang="en-US" altLang="zh-TW" sz="2800" dirty="0" smtClean="0"/>
              <a:t>Other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245223" y="3372944"/>
            <a:ext cx="645459" cy="484094"/>
          </a:xfrm>
          <a:prstGeom prst="rightArrow">
            <a:avLst/>
          </a:prstGeom>
          <a:solidFill>
            <a:srgbClr val="FEF6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849034" y="2580317"/>
          <a:ext cx="38430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80"/>
                <a:gridCol w="824230"/>
                <a:gridCol w="1117918"/>
                <a:gridCol w="94329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Male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Female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Other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</a:t>
                      </a:r>
                      <a:r>
                        <a:rPr lang="en-US" altLang="zh-TW" baseline="0" dirty="0" smtClean="0"/>
                        <a:t>a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</a:t>
                      </a:r>
                      <a:r>
                        <a:rPr lang="en-US" altLang="zh-TW" baseline="0" dirty="0" smtClean="0"/>
                        <a:t>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向右箭號 9"/>
          <p:cNvSpPr/>
          <p:nvPr/>
        </p:nvSpPr>
        <p:spPr>
          <a:xfrm>
            <a:off x="5970494" y="3372944"/>
            <a:ext cx="645459" cy="484094"/>
          </a:xfrm>
          <a:prstGeom prst="rightArrow">
            <a:avLst/>
          </a:prstGeom>
          <a:solidFill>
            <a:srgbClr val="FEF6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0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Cross-entropy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03199" y="2409256"/>
          <a:ext cx="6085205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435"/>
                <a:gridCol w="977900"/>
                <a:gridCol w="715645"/>
                <a:gridCol w="715645"/>
                <a:gridCol w="715645"/>
                <a:gridCol w="715645"/>
                <a:gridCol w="715645"/>
                <a:gridCol w="715645"/>
              </a:tblGrid>
              <a:tr h="219075">
                <a:tc>
                  <a:txBody>
                    <a:bodyPr/>
                    <a:lstStyle/>
                    <a:p>
                      <a:endParaRPr lang="zh-TW" sz="1800" kern="100" dirty="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Model 1 (</a:t>
                      </a:r>
                      <a:r>
                        <a:rPr lang="zh-TW" sz="1800" kern="0">
                          <a:effectLst/>
                        </a:rPr>
                        <a:t>輸出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機率輸出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實際</a:t>
                      </a:r>
                      <a:r>
                        <a:rPr lang="en-US" sz="1800" kern="0">
                          <a:effectLst/>
                        </a:rPr>
                        <a:t>One-hot encode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Target (Label)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其他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0.8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模型</a:t>
                      </a:r>
                      <a:r>
                        <a:rPr lang="en-US" sz="1800" kern="0" dirty="0">
                          <a:effectLst/>
                        </a:rPr>
                        <a:t>1</a:t>
                      </a:r>
                      <a:r>
                        <a:rPr lang="zh-TW" sz="1800" kern="0" dirty="0">
                          <a:effectLst/>
                        </a:rPr>
                        <a:t>錯誤率</a:t>
                      </a:r>
                      <a:r>
                        <a:rPr lang="en-US" sz="1800" kern="0" dirty="0">
                          <a:effectLst/>
                        </a:rPr>
                        <a:t>: 1/4=0.25</a:t>
                      </a:r>
                      <a:br>
                        <a:rPr lang="en-US" sz="1800" kern="0" dirty="0">
                          <a:effectLst/>
                        </a:rPr>
                      </a:br>
                      <a:r>
                        <a:rPr lang="en-US" sz="1800" kern="0" dirty="0">
                          <a:effectLst/>
                        </a:rPr>
                        <a:t>Cross-entropy=6.966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76786" y="2039453"/>
                <a:ext cx="4494307" cy="4274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000" dirty="0" smtClean="0"/>
                  <a:t>Data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𝑐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𝐶</m:t>
                          </m:r>
                        </m:sup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>
                          <a:latin typeface="Cambria Math"/>
                        </a:rPr>
                        <m:t>−1∗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0.4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−0∗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0.3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−0∗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0.3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=1.322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/>
                  <a:t>Data 4</a:t>
                </a:r>
                <a:r>
                  <a:rPr lang="en-US" altLang="zh-TW" sz="2000" dirty="0" smtClean="0"/>
                  <a:t>:</a:t>
                </a:r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𝑐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𝐶</m:t>
                          </m:r>
                        </m:sup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,4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,4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>
                          <a:latin typeface="Cambria Math"/>
                        </a:rPr>
                        <m:t>−</m:t>
                      </m:r>
                      <m:r>
                        <a:rPr lang="en-US" altLang="zh-TW" sz="2000" b="0" i="0" smtClean="0">
                          <a:latin typeface="Cambria Math"/>
                        </a:rPr>
                        <m:t>0</m:t>
                      </m:r>
                      <m:r>
                        <a:rPr lang="en-US" altLang="zh-TW" sz="2000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8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−0∗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−</m:t>
                      </m:r>
                      <m:r>
                        <a:rPr lang="en-US" altLang="zh-TW" sz="2000" b="0" i="0" smtClean="0">
                          <a:latin typeface="Cambria Math"/>
                        </a:rPr>
                        <m:t>1</m:t>
                      </m:r>
                      <m:r>
                        <a:rPr lang="en-US" altLang="zh-TW" sz="2000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TW" sz="2000">
                          <a:latin typeface="Cambria Math"/>
                        </a:rPr>
                        <m:t>=</m:t>
                      </m:r>
                      <m:r>
                        <a:rPr lang="en-US" altLang="zh-TW" sz="2000" i="1">
                          <a:latin typeface="Cambria Math"/>
                        </a:rPr>
                        <m:t>3.3219</m:t>
                      </m:r>
                    </m:oMath>
                  </m:oMathPara>
                </a14:m>
                <a:endParaRPr lang="en-US" altLang="zh-TW" sz="2000" dirty="0"/>
              </a:p>
              <a:p>
                <a:endParaRPr lang="en-US" altLang="zh-TW" sz="2000" dirty="0" smtClean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86" y="2039453"/>
                <a:ext cx="4494307" cy="4274632"/>
              </a:xfrm>
              <a:prstGeom prst="rect">
                <a:avLst/>
              </a:prstGeom>
              <a:blipFill rotWithShape="1">
                <a:blip r:embed="rId3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06814" y="657087"/>
                <a:ext cx="3275705" cy="1393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814" y="657087"/>
                <a:ext cx="3275705" cy="13932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64563" y="5629645"/>
            <a:ext cx="6323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 less probability data has larger loss function (entropy value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→</a:t>
            </a:r>
            <a:r>
              <a:rPr lang="en-US" altLang="zh-TW" sz="2400" dirty="0" smtClean="0"/>
              <a:t>learning target.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6644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7731" y="258184"/>
            <a:ext cx="9692640" cy="1325562"/>
          </a:xfrm>
        </p:spPr>
        <p:txBody>
          <a:bodyPr/>
          <a:lstStyle/>
          <a:p>
            <a:pPr algn="ctr"/>
            <a:r>
              <a:rPr lang="en-US" altLang="zh-TW" dirty="0" smtClean="0"/>
              <a:t>Cross-entropy </a:t>
            </a:r>
            <a:br>
              <a:rPr lang="en-US" altLang="zh-TW" dirty="0" smtClean="0"/>
            </a:br>
            <a:r>
              <a:rPr lang="en-US" altLang="zh-TW" dirty="0" smtClean="0"/>
              <a:t>for evaluating the model performance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39289"/>
              </p:ext>
            </p:extLst>
          </p:nvPr>
        </p:nvGraphicFramePr>
        <p:xfrm>
          <a:off x="5975275" y="4057068"/>
          <a:ext cx="6085205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435"/>
                <a:gridCol w="977900"/>
                <a:gridCol w="715645"/>
                <a:gridCol w="715645"/>
                <a:gridCol w="715645"/>
                <a:gridCol w="715645"/>
                <a:gridCol w="715645"/>
                <a:gridCol w="715645"/>
              </a:tblGrid>
              <a:tr h="219075">
                <a:tc>
                  <a:txBody>
                    <a:bodyPr/>
                    <a:lstStyle/>
                    <a:p>
                      <a:endParaRPr lang="zh-TW" sz="1800" kern="100" dirty="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Model 2 (</a:t>
                      </a:r>
                      <a:r>
                        <a:rPr lang="zh-TW" sz="1800" kern="0" dirty="0">
                          <a:effectLst/>
                        </a:rPr>
                        <a:t>輸出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機率輸出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實際</a:t>
                      </a:r>
                      <a:r>
                        <a:rPr lang="en-US" sz="1800" kern="0">
                          <a:effectLst/>
                        </a:rPr>
                        <a:t>One-hot encode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Target (Label)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其他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男生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0.7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0.8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0.9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模型</a:t>
                      </a:r>
                      <a:r>
                        <a:rPr lang="en-US" sz="1800" kern="0" dirty="0">
                          <a:effectLst/>
                        </a:rPr>
                        <a:t>1</a:t>
                      </a:r>
                      <a:r>
                        <a:rPr lang="zh-TW" sz="1800" kern="0" dirty="0">
                          <a:effectLst/>
                        </a:rPr>
                        <a:t>錯誤率</a:t>
                      </a:r>
                      <a:r>
                        <a:rPr lang="en-US" sz="1800" kern="0" dirty="0">
                          <a:effectLst/>
                        </a:rPr>
                        <a:t>: 1/4=0.25</a:t>
                      </a:r>
                      <a:br>
                        <a:rPr lang="en-US" sz="1800" kern="0" dirty="0">
                          <a:effectLst/>
                        </a:rPr>
                      </a:br>
                      <a:r>
                        <a:rPr lang="en-US" sz="1800" b="1" kern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Cross-entropy= 2.310</a:t>
                      </a:r>
                      <a:endParaRPr lang="zh-TW" sz="18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11647"/>
              </p:ext>
            </p:extLst>
          </p:nvPr>
        </p:nvGraphicFramePr>
        <p:xfrm>
          <a:off x="0" y="1889295"/>
          <a:ext cx="6085205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435"/>
                <a:gridCol w="977900"/>
                <a:gridCol w="715645"/>
                <a:gridCol w="715645"/>
                <a:gridCol w="715645"/>
                <a:gridCol w="715645"/>
                <a:gridCol w="715645"/>
                <a:gridCol w="715645"/>
              </a:tblGrid>
              <a:tr h="219075">
                <a:tc>
                  <a:txBody>
                    <a:bodyPr/>
                    <a:lstStyle/>
                    <a:p>
                      <a:endParaRPr lang="zh-TW" sz="1800" kern="100" dirty="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Model 1 (</a:t>
                      </a:r>
                      <a:r>
                        <a:rPr lang="zh-TW" sz="1800" kern="0">
                          <a:effectLst/>
                        </a:rPr>
                        <a:t>輸出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機率輸出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實際</a:t>
                      </a:r>
                      <a:r>
                        <a:rPr lang="en-US" sz="1800" kern="0" dirty="0">
                          <a:effectLst/>
                        </a:rPr>
                        <a:t>One-hot encode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Target (Label)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其他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0.3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女生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男生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0.5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0.2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0.3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data 4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其他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0.8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0.1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>
                  <a:txBody>
                    <a:bodyPr/>
                    <a:lstStyle/>
                    <a:p>
                      <a:endParaRPr lang="zh-TW" sz="1800" kern="100">
                        <a:effectLst/>
                        <a:latin typeface="Calibri"/>
                      </a:endParaRPr>
                    </a:p>
                  </a:txBody>
                  <a:tcPr marL="17780" marR="17780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模型</a:t>
                      </a:r>
                      <a:r>
                        <a:rPr lang="en-US" sz="1800" kern="0" dirty="0">
                          <a:effectLst/>
                        </a:rPr>
                        <a:t>1</a:t>
                      </a:r>
                      <a:r>
                        <a:rPr lang="zh-TW" sz="1800" kern="0" dirty="0">
                          <a:effectLst/>
                        </a:rPr>
                        <a:t>錯誤率</a:t>
                      </a:r>
                      <a:r>
                        <a:rPr lang="en-US" sz="1800" kern="0" dirty="0">
                          <a:effectLst/>
                        </a:rPr>
                        <a:t>: 1/4=0.25</a:t>
                      </a:r>
                      <a:br>
                        <a:rPr lang="en-US" sz="1800" kern="0" dirty="0">
                          <a:effectLst/>
                        </a:rPr>
                      </a:br>
                      <a:r>
                        <a:rPr lang="en-US" sz="1800" b="1" kern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Cross-entropy=6.966</a:t>
                      </a:r>
                      <a:endParaRPr lang="zh-TW" sz="1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3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Cross-entropy for loss function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38" y="2109012"/>
            <a:ext cx="6971207" cy="387409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099737" y="2891256"/>
                <a:ext cx="3792320" cy="1393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sz="20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altLang="zh-TW" sz="2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37" y="2891256"/>
                <a:ext cx="3792320" cy="13932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3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132683"/>
            <a:ext cx="9692640" cy="1325562"/>
          </a:xfrm>
        </p:spPr>
        <p:txBody>
          <a:bodyPr/>
          <a:lstStyle/>
          <a:p>
            <a:pPr algn="ctr"/>
            <a:r>
              <a:rPr lang="en-US" altLang="zh-TW" dirty="0" smtClean="0"/>
              <a:t>Focal loss (1/3)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995650" y="1256584"/>
                <a:ext cx="8595360" cy="435133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dirty="0" smtClean="0"/>
                  <a:t>Cross-entropy </a:t>
                </a:r>
                <a:r>
                  <a:rPr lang="en-US" altLang="zh-TW" sz="2400" dirty="0"/>
                  <a:t>(</a:t>
                </a:r>
                <a:r>
                  <a:rPr lang="en-US" altLang="zh-TW" sz="2400" dirty="0" smtClean="0"/>
                  <a:t>CE) for </a:t>
                </a:r>
                <a:r>
                  <a:rPr lang="en-US" altLang="zh-TW" sz="2400" i="1" dirty="0" smtClean="0"/>
                  <a:t>y</a:t>
                </a:r>
                <a:r>
                  <a:rPr lang="zh-TW" altLang="zh-TW" sz="2400" dirty="0"/>
                  <a:t>∈</a:t>
                </a:r>
                <a:r>
                  <a:rPr lang="en-US" altLang="zh-TW" sz="2400" dirty="0"/>
                  <a:t>{±1</a:t>
                </a:r>
                <a:r>
                  <a:rPr lang="en-US" altLang="zh-TW" sz="2400" dirty="0" smtClean="0"/>
                  <a:t>}</a:t>
                </a:r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5650" y="1256584"/>
                <a:ext cx="8595360" cy="4351337"/>
              </a:xfrm>
              <a:blipFill rotWithShape="0">
                <a:blip r:embed="rId2"/>
                <a:stretch>
                  <a:fillRect l="-1064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47" y="3514164"/>
            <a:ext cx="6674701" cy="3137648"/>
          </a:xfrm>
          <a:prstGeom prst="rect">
            <a:avLst/>
          </a:prstGeom>
          <a:noFill/>
        </p:spPr>
      </p:pic>
      <p:sp>
        <p:nvSpPr>
          <p:cNvPr id="5" name="橢圓 4"/>
          <p:cNvSpPr/>
          <p:nvPr/>
        </p:nvSpPr>
        <p:spPr>
          <a:xfrm>
            <a:off x="6687671" y="5396753"/>
            <a:ext cx="2223247" cy="89647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64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Focal </a:t>
            </a:r>
            <a:r>
              <a:rPr lang="en-US" altLang="zh-TW" dirty="0" smtClean="0"/>
              <a:t>loss (2/3)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703297"/>
                <a:ext cx="9818504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α-balanced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cross-entropy:</a:t>
                </a:r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it’s not effect for larger class unbalance problem.</a:t>
                </a:r>
              </a:p>
              <a:p>
                <a:pPr marL="0" indent="0">
                  <a:buNone/>
                </a:pP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Modulating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factor: </a:t>
                </a:r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focusing parameter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≧0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</a:t>
                </a:r>
                <a:r>
                  <a:rPr lang="en-US" altLang="zh-TW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endParaRPr lang="zh-TW" altLang="zh-TW" sz="2400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l-GR" altLang="zh-TW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α-</a:t>
                </a:r>
                <a:r>
                  <a:rPr lang="en-US" altLang="zh-TW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balanced</a:t>
                </a:r>
                <a:r>
                  <a:rPr lang="zh-TW" altLang="en-US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</a:t>
                </a:r>
                <a:r>
                  <a:rPr lang="en-US" altLang="zh-TW" sz="2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loss:</a:t>
                </a:r>
                <a:endParaRPr lang="en-US" altLang="zh-TW" sz="2400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703297"/>
                <a:ext cx="9818504" cy="5029200"/>
              </a:xfrm>
              <a:blipFill rotWithShape="1">
                <a:blip r:embed="rId2"/>
                <a:stretch>
                  <a:fillRect l="-931" t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3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Focal </a:t>
            </a:r>
            <a:r>
              <a:rPr lang="en-US" altLang="zh-TW" dirty="0" smtClean="0"/>
              <a:t>loss (3/3)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192"/>
          <a:stretch/>
        </p:blipFill>
        <p:spPr bwMode="auto">
          <a:xfrm>
            <a:off x="2290651" y="1691322"/>
            <a:ext cx="7410487" cy="4516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83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Perception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77973" y="1949616"/>
                <a:ext cx="7203831" cy="1962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1+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𝑓</m:t>
                      </m:r>
                      <m:r>
                        <a:rPr lang="en-US" altLang="zh-TW" sz="240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/>
                        </a:rPr>
                        <m:t>𝒙</m:t>
                      </m:r>
                      <m:r>
                        <a:rPr lang="en-US" altLang="zh-TW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zh-TW" sz="2400" dirty="0"/>
              </a:p>
              <a:p>
                <a:pPr>
                  <a:spcBef>
                    <a:spcPts val="1200"/>
                  </a:spcBef>
                </a:pPr>
                <a:r>
                  <a:rPr lang="en-US" altLang="zh-TW" sz="2400" dirty="0"/>
                  <a:t>Classification: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𝑂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 smtClean="0"/>
              </a:p>
              <a:p>
                <a:pPr>
                  <a:spcBef>
                    <a:spcPts val="1200"/>
                  </a:spcBef>
                </a:pPr>
                <a:r>
                  <a:rPr lang="en-US" altLang="zh-TW" sz="2400" dirty="0" smtClean="0"/>
                  <a:t>Regression: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𝑓</m:t>
                    </m:r>
                    <m:r>
                      <a:rPr lang="en-US" altLang="zh-TW" sz="2400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/>
                      </a:rPr>
                      <m:t>𝒙</m:t>
                    </m:r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73" y="1949616"/>
                <a:ext cx="7203831" cy="1962589"/>
              </a:xfrm>
              <a:prstGeom prst="rect">
                <a:avLst/>
              </a:prstGeom>
              <a:blipFill rotWithShape="0">
                <a:blip r:embed="rId3"/>
                <a:stretch>
                  <a:fillRect l="-1269" b="-6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77973" y="4158906"/>
                <a:ext cx="4557684" cy="1520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 smtClean="0"/>
                  <a:t>,</a:t>
                </a:r>
                <a:r>
                  <a:rPr lang="en-US" altLang="zh-TW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/>
                      </a:rPr>
                      <m:t>𝒙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73" y="4158906"/>
                <a:ext cx="4557684" cy="1520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6" y="1766976"/>
            <a:ext cx="3961108" cy="3342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594677" y="2371116"/>
                <a:ext cx="516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TW" dirty="0" smtClean="0"/>
                  <a:t>(.)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677" y="2371116"/>
                <a:ext cx="5168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71" t="-9836" r="-1190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5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Why Focal loss? (Proposed in </a:t>
            </a:r>
            <a:r>
              <a:rPr lang="en-US" altLang="zh-TW" dirty="0" err="1" smtClean="0"/>
              <a:t>RetainNet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052" y="2975641"/>
            <a:ext cx="6520414" cy="36677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884" y="3975628"/>
            <a:ext cx="2850843" cy="266223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165" y="1320312"/>
            <a:ext cx="2851200" cy="26553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44830" y="1650079"/>
            <a:ext cx="7908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在訓練階段的特徵圖對應的</a:t>
            </a:r>
            <a:r>
              <a:rPr lang="en-US" altLang="zh-TW" dirty="0" smtClean="0"/>
              <a:t>Anchor</a:t>
            </a:r>
          </a:p>
          <a:p>
            <a:r>
              <a:rPr lang="zh-TW" altLang="en-US" dirty="0" smtClean="0"/>
              <a:t>有</a:t>
            </a:r>
            <a:r>
              <a:rPr lang="en-US" altLang="zh-TW" dirty="0" smtClean="0"/>
              <a:t>90%</a:t>
            </a:r>
            <a:r>
              <a:rPr lang="zh-TW" altLang="en-US" dirty="0" smtClean="0"/>
              <a:t>都是沒用的背景</a:t>
            </a:r>
            <a:r>
              <a:rPr lang="en-US" altLang="zh-TW" dirty="0"/>
              <a:t>anchor </a:t>
            </a:r>
            <a:r>
              <a:rPr lang="zh-TW" altLang="en-US" dirty="0" smtClean="0"/>
              <a:t>，所以要怎麼抑制背景的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C00000"/>
                </a:solidFill>
              </a:rPr>
              <a:t>怎麼強化判錯的</a:t>
            </a:r>
            <a:r>
              <a:rPr lang="en-US" altLang="zh-TW" b="1" dirty="0" smtClean="0">
                <a:solidFill>
                  <a:srgbClr val="C00000"/>
                </a:solidFill>
              </a:rPr>
              <a:t>Anchor</a:t>
            </a:r>
            <a:r>
              <a:rPr lang="zh-TW" altLang="en-US" b="1" dirty="0" smtClean="0">
                <a:solidFill>
                  <a:srgbClr val="C00000"/>
                </a:solidFill>
              </a:rPr>
              <a:t>的</a:t>
            </a:r>
            <a:r>
              <a:rPr lang="en-US" altLang="zh-TW" b="1" dirty="0" smtClean="0">
                <a:solidFill>
                  <a:srgbClr val="C00000"/>
                </a:solidFill>
              </a:rPr>
              <a:t>loss?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Focal loss</a:t>
            </a:r>
            <a:r>
              <a:rPr lang="zh-TW" altLang="en-US" b="1" dirty="0" smtClean="0">
                <a:solidFill>
                  <a:srgbClr val="C00000"/>
                </a:solidFill>
              </a:rPr>
              <a:t>。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195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Kullback</a:t>
            </a:r>
            <a:r>
              <a:rPr lang="en-US" altLang="zh-TW" dirty="0"/>
              <a:t>–</a:t>
            </a:r>
            <a:r>
              <a:rPr lang="en-US" altLang="zh-TW" dirty="0" err="1"/>
              <a:t>Leibler</a:t>
            </a:r>
            <a:r>
              <a:rPr lang="en-US" altLang="zh-TW" dirty="0"/>
              <a:t> </a:t>
            </a:r>
            <a:r>
              <a:rPr lang="en-US" altLang="zh-TW" dirty="0" smtClean="0"/>
              <a:t>Divergence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692640" cy="4351337"/>
              </a:xfrm>
            </p:spPr>
            <p:txBody>
              <a:bodyPr>
                <a:normAutofit fontScale="925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zh-TW" sz="2800" dirty="0" smtClean="0"/>
                  <a:t>Kullback</a:t>
                </a:r>
                <a:r>
                  <a:rPr lang="en-US" altLang="zh-TW" sz="2800" dirty="0"/>
                  <a:t>–</a:t>
                </a:r>
                <a:r>
                  <a:rPr lang="en-US" altLang="zh-TW" sz="2800" dirty="0" err="1"/>
                  <a:t>Leibler</a:t>
                </a:r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divergence (relative entropy) is used to measure the divergence between any two distributions.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fName>
                            <m:e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800" dirty="0" smtClean="0"/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altLang="zh-TW" sz="28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800" dirty="0" smtClean="0"/>
                  <a:t>, ln(1)=0, </a:t>
                </a:r>
                <a:r>
                  <a:rPr lang="en-US" altLang="zh-TW" sz="2800" i="1" dirty="0" smtClean="0"/>
                  <a:t>KL</a:t>
                </a:r>
                <a:r>
                  <a:rPr lang="en-US" altLang="zh-TW" sz="2800" dirty="0" smtClean="0"/>
                  <a:t>(</a:t>
                </a:r>
                <a:r>
                  <a:rPr lang="en-US" altLang="zh-TW" sz="2800" i="1" dirty="0" err="1" smtClean="0"/>
                  <a:t>p</a:t>
                </a:r>
                <a:r>
                  <a:rPr lang="en-US" altLang="zh-TW" sz="2800" dirty="0" err="1" smtClean="0"/>
                  <a:t>|</a:t>
                </a:r>
                <a:r>
                  <a:rPr lang="en-US" altLang="zh-TW" sz="2800" i="1" dirty="0" err="1" smtClean="0"/>
                  <a:t>q</a:t>
                </a:r>
                <a:r>
                  <a:rPr lang="en-US" altLang="zh-TW" sz="2800" dirty="0" smtClean="0"/>
                  <a:t>)=0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altLang="zh-TW" sz="2800" dirty="0"/>
                  <a:t>Note: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692640" cy="4351337"/>
              </a:xfrm>
              <a:blipFill rotWithShape="0">
                <a:blip r:embed="rId3"/>
                <a:stretch>
                  <a:fillRect l="-1132" t="-700" r="-1132" b="-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Kullback</a:t>
            </a:r>
            <a:r>
              <a:rPr lang="en-US" altLang="zh-TW" dirty="0"/>
              <a:t>–</a:t>
            </a:r>
            <a:r>
              <a:rPr lang="en-US" altLang="zh-TW" dirty="0" err="1"/>
              <a:t>Leibler</a:t>
            </a:r>
            <a:r>
              <a:rPr lang="en-US" altLang="zh-TW" dirty="0"/>
              <a:t> divergence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99247" y="1828800"/>
                <a:ext cx="10360639" cy="435133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divergence can help to choice the parameter. Sometimes 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a unknown distribution (</a:t>
                </a:r>
                <a:r>
                  <a:rPr lang="en-US" altLang="zh-TW" sz="2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to get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we can build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(</a:t>
                </a:r>
                <a:r>
                  <a:rPr lang="en-US" altLang="zh-TW" sz="2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much easier to get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approximate/estimate 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US" altLang="zh-TW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800" dirty="0">
                  <a:latin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li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8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800" dirty="0">
                  <a:latin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estimation (MLE)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247" y="1828800"/>
                <a:ext cx="10360639" cy="4351337"/>
              </a:xfrm>
              <a:blipFill rotWithShape="1">
                <a:blip r:embed="rId2"/>
                <a:stretch>
                  <a:fillRect l="-1236" t="-1401" r="-1236" b="-46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2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Kullback</a:t>
            </a:r>
            <a:r>
              <a:rPr lang="en-US" altLang="zh-TW" dirty="0"/>
              <a:t>–</a:t>
            </a:r>
            <a:r>
              <a:rPr lang="en-US" altLang="zh-TW" dirty="0" err="1"/>
              <a:t>Leibler</a:t>
            </a:r>
            <a:r>
              <a:rPr lang="en-US" altLang="zh-TW" dirty="0"/>
              <a:t> divergence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fName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5841915" y="2389772"/>
            <a:ext cx="4719175" cy="1722933"/>
            <a:chOff x="5588000" y="2743200"/>
            <a:chExt cx="4719175" cy="1722933"/>
          </a:xfrm>
        </p:grpSpPr>
        <p:sp>
          <p:nvSpPr>
            <p:cNvPr id="4" name="矩形 3"/>
            <p:cNvSpPr/>
            <p:nvPr/>
          </p:nvSpPr>
          <p:spPr>
            <a:xfrm>
              <a:off x="5588000" y="2743200"/>
              <a:ext cx="2380344" cy="899886"/>
            </a:xfrm>
            <a:prstGeom prst="rect">
              <a:avLst/>
            </a:prstGeom>
            <a:noFill/>
            <a:ln w="63500"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7968343" y="4004468"/>
              <a:ext cx="2338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Cross-Entropy</a:t>
              </a:r>
              <a:endPara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弧形接點 6"/>
            <p:cNvCxnSpPr>
              <a:stCxn id="4" idx="2"/>
              <a:endCxn id="5" idx="0"/>
            </p:cNvCxnSpPr>
            <p:nvPr/>
          </p:nvCxnSpPr>
          <p:spPr>
            <a:xfrm rot="16200000" flipH="1">
              <a:off x="7777274" y="2643983"/>
              <a:ext cx="361382" cy="2359587"/>
            </a:xfrm>
            <a:prstGeom prst="curvedConnector3">
              <a:avLst/>
            </a:prstGeom>
            <a:ln>
              <a:solidFill>
                <a:srgbClr val="F70A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04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Cross-entropy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914128" cy="435133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fName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24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914128" cy="4351337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5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zh-TW" altLang="en-US" dirty="0" smtClean="0"/>
              <a:t>神經元與回歸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743023" y="5379149"/>
                <a:ext cx="4877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023" y="5379149"/>
                <a:ext cx="4877888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 rot="5400000">
            <a:off x="4798241" y="4621074"/>
            <a:ext cx="767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 smtClean="0"/>
              <a:t>=</a:t>
            </a:r>
            <a:endParaRPr lang="zh-TW" altLang="en-US" sz="5400" dirty="0"/>
          </a:p>
        </p:txBody>
      </p:sp>
      <p:sp>
        <p:nvSpPr>
          <p:cNvPr id="33" name="矩形 32"/>
          <p:cNvSpPr/>
          <p:nvPr/>
        </p:nvSpPr>
        <p:spPr>
          <a:xfrm>
            <a:off x="628206" y="169062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神經元</a:t>
            </a:r>
          </a:p>
        </p:txBody>
      </p:sp>
      <p:sp>
        <p:nvSpPr>
          <p:cNvPr id="34" name="矩形 33"/>
          <p:cNvSpPr/>
          <p:nvPr/>
        </p:nvSpPr>
        <p:spPr>
          <a:xfrm>
            <a:off x="833390" y="517407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回歸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13" y="1752282"/>
            <a:ext cx="3961108" cy="3342013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7330161" y="2275396"/>
            <a:ext cx="4739301" cy="289868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Perception with linear output is the linear regression.  </a:t>
            </a:r>
          </a:p>
          <a:p>
            <a:pPr marL="0" indent="0">
              <a:buNone/>
            </a:pPr>
            <a:endParaRPr lang="en-US" altLang="zh-TW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NN: backpropagation </a:t>
            </a:r>
          </a:p>
          <a:p>
            <a:pPr marL="0" indent="0">
              <a:buNone/>
            </a:pPr>
            <a:endParaRPr lang="en-US" altLang="zh-TW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Regression: OLSE (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ordinary least squares 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estimator).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6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29"/>
          <a:stretch/>
        </p:blipFill>
        <p:spPr bwMode="auto">
          <a:xfrm>
            <a:off x="3089930" y="5902885"/>
            <a:ext cx="4184074" cy="7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NN for </a:t>
            </a:r>
            <a:r>
              <a:rPr lang="en-US" altLang="zh-TW" dirty="0" smtClean="0"/>
              <a:t>XOR problem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92200" y="1928462"/>
            <a:ext cx="9728200" cy="1354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smtClean="0"/>
              <a:t>Exclusive OR (XOR Boolean function)</a:t>
            </a:r>
          </a:p>
          <a:p>
            <a:pPr>
              <a:lnSpc>
                <a:spcPct val="100000"/>
              </a:lnSpc>
            </a:pPr>
            <a:r>
              <a:rPr lang="en-US" altLang="zh-TW" sz="2400" dirty="0" smtClean="0"/>
              <a:t>It’s impossible to find a single straight line to separate two classes.</a:t>
            </a:r>
            <a:endParaRPr lang="zh-TW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469585"/>
              </p:ext>
            </p:extLst>
          </p:nvPr>
        </p:nvGraphicFramePr>
        <p:xfrm>
          <a:off x="1317979" y="3574608"/>
          <a:ext cx="39604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Truth Table for the XOR problem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線單箭頭接點 5"/>
          <p:cNvCxnSpPr/>
          <p:nvPr/>
        </p:nvCxnSpPr>
        <p:spPr>
          <a:xfrm flipV="1">
            <a:off x="6814922" y="3389942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6598898" y="5982230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590576" y="60855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71133" y="320527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</a:p>
        </p:txBody>
      </p:sp>
      <p:sp>
        <p:nvSpPr>
          <p:cNvPr id="10" name="橢圓 9"/>
          <p:cNvSpPr/>
          <p:nvPr/>
        </p:nvSpPr>
        <p:spPr>
          <a:xfrm>
            <a:off x="6742914" y="5910230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8471106" y="4398054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6741738" y="4398054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8471106" y="5910230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99787" y="34231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47462" y="409625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6" name="矩形 15"/>
          <p:cNvSpPr/>
          <p:nvPr/>
        </p:nvSpPr>
        <p:spPr>
          <a:xfrm>
            <a:off x="6886930" y="554089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7" name="矩形 16"/>
          <p:cNvSpPr/>
          <p:nvPr/>
        </p:nvSpPr>
        <p:spPr>
          <a:xfrm>
            <a:off x="6872652" y="40266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8" name="矩形 17"/>
          <p:cNvSpPr/>
          <p:nvPr/>
        </p:nvSpPr>
        <p:spPr>
          <a:xfrm>
            <a:off x="8647462" y="54061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矩形 18"/>
          <p:cNvSpPr/>
          <p:nvPr/>
        </p:nvSpPr>
        <p:spPr>
          <a:xfrm>
            <a:off x="8647462" y="607072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20" name="矩形 19"/>
          <p:cNvSpPr/>
          <p:nvPr/>
        </p:nvSpPr>
        <p:spPr>
          <a:xfrm>
            <a:off x="8685292" y="45400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21" name="矩形 20"/>
          <p:cNvSpPr/>
          <p:nvPr/>
        </p:nvSpPr>
        <p:spPr>
          <a:xfrm>
            <a:off x="6149718" y="416188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22" name="矩形 21"/>
          <p:cNvSpPr/>
          <p:nvPr/>
        </p:nvSpPr>
        <p:spPr>
          <a:xfrm>
            <a:off x="6158592" y="554089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7485861" y="3878534"/>
            <a:ext cx="1760524" cy="1530728"/>
            <a:chOff x="7485861" y="3878534"/>
            <a:chExt cx="1760524" cy="1530728"/>
          </a:xfrm>
        </p:grpSpPr>
        <p:cxnSp>
          <p:nvCxnSpPr>
            <p:cNvPr id="23" name="直線接點 22"/>
            <p:cNvCxnSpPr/>
            <p:nvPr/>
          </p:nvCxnSpPr>
          <p:spPr>
            <a:xfrm>
              <a:off x="7485861" y="3878534"/>
              <a:ext cx="1575793" cy="15307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9061654" y="493385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564446" y="4861291"/>
            <a:ext cx="1575793" cy="1894840"/>
            <a:chOff x="7485861" y="3878534"/>
            <a:chExt cx="1575793" cy="1894840"/>
          </a:xfrm>
        </p:grpSpPr>
        <p:cxnSp>
          <p:nvCxnSpPr>
            <p:cNvPr id="27" name="直線接點 26"/>
            <p:cNvCxnSpPr/>
            <p:nvPr/>
          </p:nvCxnSpPr>
          <p:spPr>
            <a:xfrm>
              <a:off x="7485861" y="3878534"/>
              <a:ext cx="1575793" cy="15307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8525513" y="540404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NN for </a:t>
            </a:r>
            <a:r>
              <a:rPr lang="en-US" altLang="zh-TW" dirty="0" smtClean="0"/>
              <a:t>XOR problem</a:t>
            </a:r>
            <a:endParaRPr lang="zh-TW" altLang="en-US" dirty="0"/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/>
          </p:nvPr>
        </p:nvGraphicFramePr>
        <p:xfrm>
          <a:off x="7102107" y="2980897"/>
          <a:ext cx="2671200" cy="3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方程式" r:id="rId4" imgW="1460160" imgH="215640" progId="Equation.3">
                  <p:embed/>
                </p:oleObj>
              </mc:Choice>
              <mc:Fallback>
                <p:oleObj name="方程式" r:id="rId4" imgW="14601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2107" y="2980897"/>
                        <a:ext cx="2671200" cy="394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/>
          </p:nvPr>
        </p:nvGraphicFramePr>
        <p:xfrm>
          <a:off x="7102107" y="4529412"/>
          <a:ext cx="2669369" cy="39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name="方程式" r:id="rId6" imgW="1460160" imgH="215640" progId="Equation.3">
                  <p:embed/>
                </p:oleObj>
              </mc:Choice>
              <mc:Fallback>
                <p:oleObj name="方程式" r:id="rId6" imgW="1460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107" y="4529412"/>
                        <a:ext cx="2669369" cy="394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7174115" y="2658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32" name="矩形 31"/>
          <p:cNvSpPr/>
          <p:nvPr/>
        </p:nvSpPr>
        <p:spPr>
          <a:xfrm>
            <a:off x="7174114" y="410849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1852828" y="2173506"/>
            <a:ext cx="0" cy="288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1636804" y="4765794"/>
            <a:ext cx="31599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4628482" y="48691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3009039" y="177281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</a:p>
        </p:txBody>
      </p:sp>
      <p:sp>
        <p:nvSpPr>
          <p:cNvPr id="123" name="橢圓 122"/>
          <p:cNvSpPr/>
          <p:nvPr/>
        </p:nvSpPr>
        <p:spPr>
          <a:xfrm>
            <a:off x="1780820" y="4693794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4" name="橢圓 123"/>
          <p:cNvSpPr/>
          <p:nvPr/>
        </p:nvSpPr>
        <p:spPr>
          <a:xfrm>
            <a:off x="3509012" y="3181618"/>
            <a:ext cx="144016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5" name="橢圓 124"/>
          <p:cNvSpPr/>
          <p:nvPr/>
        </p:nvSpPr>
        <p:spPr>
          <a:xfrm>
            <a:off x="1779644" y="3181618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橢圓 125"/>
          <p:cNvSpPr/>
          <p:nvPr/>
        </p:nvSpPr>
        <p:spPr>
          <a:xfrm>
            <a:off x="3509012" y="4693794"/>
            <a:ext cx="144016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437693" y="22066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685368" y="287982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29" name="矩形 128"/>
          <p:cNvSpPr/>
          <p:nvPr/>
        </p:nvSpPr>
        <p:spPr>
          <a:xfrm>
            <a:off x="1924836" y="43244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0" name="矩形 129"/>
          <p:cNvSpPr/>
          <p:nvPr/>
        </p:nvSpPr>
        <p:spPr>
          <a:xfrm>
            <a:off x="1910558" y="281023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31" name="矩形 130"/>
          <p:cNvSpPr/>
          <p:nvPr/>
        </p:nvSpPr>
        <p:spPr>
          <a:xfrm>
            <a:off x="3685368" y="418973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32" name="矩形 131"/>
          <p:cNvSpPr/>
          <p:nvPr/>
        </p:nvSpPr>
        <p:spPr>
          <a:xfrm>
            <a:off x="3685368" y="485429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(1,0)</a:t>
            </a:r>
          </a:p>
        </p:txBody>
      </p:sp>
      <p:sp>
        <p:nvSpPr>
          <p:cNvPr id="133" name="矩形 132"/>
          <p:cNvSpPr/>
          <p:nvPr/>
        </p:nvSpPr>
        <p:spPr>
          <a:xfrm>
            <a:off x="3723198" y="3323564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</a:p>
        </p:txBody>
      </p:sp>
      <p:sp>
        <p:nvSpPr>
          <p:cNvPr id="134" name="矩形 133"/>
          <p:cNvSpPr/>
          <p:nvPr/>
        </p:nvSpPr>
        <p:spPr>
          <a:xfrm>
            <a:off x="1187624" y="294545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</a:p>
        </p:txBody>
      </p:sp>
      <p:sp>
        <p:nvSpPr>
          <p:cNvPr id="135" name="矩形 134"/>
          <p:cNvSpPr/>
          <p:nvPr/>
        </p:nvSpPr>
        <p:spPr>
          <a:xfrm>
            <a:off x="1196498" y="432446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cxnSp>
        <p:nvCxnSpPr>
          <p:cNvPr id="136" name="直線接點 135"/>
          <p:cNvCxnSpPr/>
          <p:nvPr/>
        </p:nvCxnSpPr>
        <p:spPr>
          <a:xfrm>
            <a:off x="1187624" y="3295644"/>
            <a:ext cx="2570649" cy="2426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1931463" y="2427324"/>
            <a:ext cx="2570649" cy="2426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1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Elan_offical_1">
  <a:themeElements>
    <a:clrScheme name="ELAN">
      <a:dk1>
        <a:srgbClr val="174567"/>
      </a:dk1>
      <a:lt1>
        <a:sysClr val="window" lastClr="FFFFFF"/>
      </a:lt1>
      <a:dk2>
        <a:srgbClr val="226597"/>
      </a:dk2>
      <a:lt2>
        <a:srgbClr val="5AA8BA"/>
      </a:lt2>
      <a:accent1>
        <a:srgbClr val="226597"/>
      </a:accent1>
      <a:accent2>
        <a:srgbClr val="BCDDEA"/>
      </a:accent2>
      <a:accent3>
        <a:srgbClr val="87C0CD"/>
      </a:accent3>
      <a:accent4>
        <a:srgbClr val="D4EFF2"/>
      </a:accent4>
      <a:accent5>
        <a:srgbClr val="FFCD3F"/>
      </a:accent5>
      <a:accent6>
        <a:srgbClr val="FF7058"/>
      </a:accent6>
      <a:hlink>
        <a:srgbClr val="5AA8BA"/>
      </a:hlink>
      <a:folHlink>
        <a:srgbClr val="174567"/>
      </a:folHlink>
    </a:clrScheme>
    <a:fontScheme name="ELAN">
      <a:majorFont>
        <a:latin typeface="Malgun Gothic"/>
        <a:ea typeface="微軟正黑體"/>
        <a:cs typeface=""/>
      </a:majorFont>
      <a:minorFont>
        <a:latin typeface="Malgun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offical_1" id="{332A494B-E58A-4F9C-B363-6181245B2500}" vid="{9B141AF5-CA3F-475F-A25B-70D355CE2EC0}"/>
    </a:ext>
  </a:extLst>
</a:theme>
</file>

<file path=ppt/theme/theme3.xml><?xml version="1.0" encoding="utf-8"?>
<a:theme xmlns:a="http://schemas.openxmlformats.org/drawingml/2006/main" name="1_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0000"/>
      </a:hlink>
      <a:folHlink>
        <a:srgbClr val="000000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lan_cu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cute" id="{FF8741B8-EDCE-4455-9F86-075CCB984380}" vid="{F37D2246-8A9B-4B1F-A722-FF88679CB1EF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15718</TotalTime>
  <Words>2001</Words>
  <Application>Microsoft Office PowerPoint</Application>
  <PresentationFormat>寬螢幕</PresentationFormat>
  <Paragraphs>771</Paragraphs>
  <Slides>64</Slides>
  <Notes>26</Notes>
  <HiddenSlides>4</HiddenSlides>
  <MMClips>1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6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64</vt:i4>
      </vt:variant>
    </vt:vector>
  </HeadingPairs>
  <TitlesOfParts>
    <vt:vector size="84" baseType="lpstr">
      <vt:lpstr>Malgun Gothic</vt:lpstr>
      <vt:lpstr>Microsoft YaHei UI Light</vt:lpstr>
      <vt:lpstr>微軟正黑體</vt:lpstr>
      <vt:lpstr>新細明體</vt:lpstr>
      <vt:lpstr>DFKai-SB</vt:lpstr>
      <vt:lpstr>Arial</vt:lpstr>
      <vt:lpstr>Calibri</vt:lpstr>
      <vt:lpstr>Calibri Light</vt:lpstr>
      <vt:lpstr>Cambria Math</vt:lpstr>
      <vt:lpstr>Times</vt:lpstr>
      <vt:lpstr>Times New Roman</vt:lpstr>
      <vt:lpstr>Wingdings 2</vt:lpstr>
      <vt:lpstr>佈景主題2</vt:lpstr>
      <vt:lpstr>Elan_offical_1</vt:lpstr>
      <vt:lpstr>1_Office 佈景主題</vt:lpstr>
      <vt:lpstr>2_Office 佈景主題</vt:lpstr>
      <vt:lpstr>Office 佈景主題</vt:lpstr>
      <vt:lpstr>Elan_cute</vt:lpstr>
      <vt:lpstr>方程式</vt:lpstr>
      <vt:lpstr>MathType 6.0 Equation</vt:lpstr>
      <vt:lpstr>神經網路與損失函數</vt:lpstr>
      <vt:lpstr>Outline </vt:lpstr>
      <vt:lpstr>類神經網路</vt:lpstr>
      <vt:lpstr>NN for classification problem</vt:lpstr>
      <vt:lpstr>Perception</vt:lpstr>
      <vt:lpstr>Perception</vt:lpstr>
      <vt:lpstr>神經元與回歸</vt:lpstr>
      <vt:lpstr>NN for XOR problem</vt:lpstr>
      <vt:lpstr>NN for XOR problem</vt:lpstr>
      <vt:lpstr>NN for XOR problem</vt:lpstr>
      <vt:lpstr>NN for XOR problem</vt:lpstr>
      <vt:lpstr>NN for XOR problem</vt:lpstr>
      <vt:lpstr>Two Layer Perception</vt:lpstr>
      <vt:lpstr>類神經網路</vt:lpstr>
      <vt:lpstr>Activation</vt:lpstr>
      <vt:lpstr>Activation</vt:lpstr>
      <vt:lpstr>Activation Function</vt:lpstr>
      <vt:lpstr>Activation function</vt:lpstr>
      <vt:lpstr>Activation function: ReLU系列</vt:lpstr>
      <vt:lpstr>Activation function: ReLU系列</vt:lpstr>
      <vt:lpstr>Polyhedral Regions</vt:lpstr>
      <vt:lpstr>Polyhedral Regions</vt:lpstr>
      <vt:lpstr>Polyhedral Regions</vt:lpstr>
      <vt:lpstr>Dimension Reduction(Feature Projection)</vt:lpstr>
      <vt:lpstr>Principle Component Analysis</vt:lpstr>
      <vt:lpstr>NN and Dimension Reduction</vt:lpstr>
      <vt:lpstr>NN and Dimension Reduction</vt:lpstr>
      <vt:lpstr>NN and Ensemble Learning</vt:lpstr>
      <vt:lpstr>Introduction (loss function)</vt:lpstr>
      <vt:lpstr>Neural Network  (Number of output node)</vt:lpstr>
      <vt:lpstr>Neural Network  (Number of output node)</vt:lpstr>
      <vt:lpstr>Introduction</vt:lpstr>
      <vt:lpstr>Residual</vt:lpstr>
      <vt:lpstr>MSE &amp; MAE</vt:lpstr>
      <vt:lpstr>MSE &amp; MAE</vt:lpstr>
      <vt:lpstr>MSE &amp; MAE</vt:lpstr>
      <vt:lpstr>Comparison (MSE&amp;MAE)</vt:lpstr>
      <vt:lpstr>Comparison (MSE&amp;MAE)</vt:lpstr>
      <vt:lpstr>Comparison (MSE&amp;MAE)</vt:lpstr>
      <vt:lpstr>Comparison (MSE&amp;MAE)</vt:lpstr>
      <vt:lpstr>Huber Loss</vt:lpstr>
      <vt:lpstr>MAE, MSE &amp; Huber Loss</vt:lpstr>
      <vt:lpstr>Classification</vt:lpstr>
      <vt:lpstr>Classification</vt:lpstr>
      <vt:lpstr>Classification</vt:lpstr>
      <vt:lpstr>Cross-entropy</vt:lpstr>
      <vt:lpstr>Information gain</vt:lpstr>
      <vt:lpstr>Entropy</vt:lpstr>
      <vt:lpstr>Entropy</vt:lpstr>
      <vt:lpstr>Entropy</vt:lpstr>
      <vt:lpstr>Entropy</vt:lpstr>
      <vt:lpstr>Cross-entropy</vt:lpstr>
      <vt:lpstr>One hot encode  (Dummy variable)</vt:lpstr>
      <vt:lpstr>Cross-entropy</vt:lpstr>
      <vt:lpstr>Cross-entropy  for evaluating the model performance</vt:lpstr>
      <vt:lpstr>Cross-entropy for loss function</vt:lpstr>
      <vt:lpstr>Focal loss (1/3)</vt:lpstr>
      <vt:lpstr>Focal loss (2/3)</vt:lpstr>
      <vt:lpstr>Focal loss (3/3)</vt:lpstr>
      <vt:lpstr>Why Focal loss? (Proposed in RetainNet)</vt:lpstr>
      <vt:lpstr>Kullback–Leibler Divergence</vt:lpstr>
      <vt:lpstr>Kullback–Leibler divergence</vt:lpstr>
      <vt:lpstr>Kullback–Leibler divergence</vt:lpstr>
      <vt:lpstr>Cross-entropy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chih-sheng Huang</cp:lastModifiedBy>
  <cp:revision>560</cp:revision>
  <dcterms:created xsi:type="dcterms:W3CDTF">2018-12-11T06:02:23Z</dcterms:created>
  <dcterms:modified xsi:type="dcterms:W3CDTF">2023-05-02T02:56:08Z</dcterms:modified>
</cp:coreProperties>
</file>